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Radley" charset="1" panose="00000500000000000000"/>
      <p:regular r:id="rId35"/>
    </p:embeddedFont>
    <p:embeddedFont>
      <p:font typeface="Canva Sans" charset="1" panose="020B0503030501040103"/>
      <p:regular r:id="rId36"/>
    </p:embeddedFont>
    <p:embeddedFont>
      <p:font typeface="Canva Sans Bold" charset="1" panose="020B0803030501040103"/>
      <p:regular r:id="rId37"/>
    </p:embeddedFont>
    <p:embeddedFont>
      <p:font typeface="Prata" charset="1" panose="000005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notesMasters/notesMaster1.xml" Type="http://schemas.openxmlformats.org/officeDocument/2006/relationships/notesMaster"/><Relationship Id="rId39" Target="theme/theme2.xml" Type="http://schemas.openxmlformats.org/officeDocument/2006/relationships/theme"/><Relationship Id="rId4" Target="theme/theme1.xml" Type="http://schemas.openxmlformats.org/officeDocument/2006/relationships/theme"/><Relationship Id="rId40" Target="notesSlides/notesSlide1.xml" Type="http://schemas.openxmlformats.org/officeDocument/2006/relationships/notesSlide"/><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OBJ- Develop a system capable of detecting unauthorized drones and neutralizing potential threats in real-time.</a:t>
            </a:r>
          </a:p>
          <a:p>
            <a:r>
              <a:rPr lang="en-US"/>
              <a:t/>
            </a:r>
          </a:p>
          <a:p>
            <a:r>
              <a:rPr lang="en-US"/>
              <a:t>Imp-</a:t>
            </a:r>
          </a:p>
          <a:p>
            <a:r>
              <a:rPr lang="en-US"/>
              <a:t>--&gt; In the defence, for sending supplies in flood affected areas,</a:t>
            </a:r>
          </a:p>
          <a:p>
            <a:r>
              <a:rPr lang="en-US"/>
              <a:t>various delivery systems </a:t>
            </a:r>
          </a:p>
          <a:p>
            <a:r>
              <a:rPr lang="en-US"/>
              <a:t>--&gt;Securing critical infrastructure</a:t>
            </a:r>
          </a:p>
          <a:p>
            <a:r>
              <a:rPr lang="en-US"/>
              <a:t>Preventing unauthorized surveillance</a:t>
            </a:r>
          </a:p>
          <a:p>
            <a:r>
              <a:rPr lang="en-US"/>
              <a:t>Protecting public events and restricted zones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 Id="rId6" Target="../media/image17.jpeg" Type="http://schemas.openxmlformats.org/officeDocument/2006/relationships/image"/><Relationship Id="rId7" Target="../media/image18.jpeg" Type="http://schemas.openxmlformats.org/officeDocument/2006/relationships/image"/><Relationship Id="rId8" Target="../media/image1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VAGX8K6gXF8.mp4" Type="http://schemas.openxmlformats.org/officeDocument/2006/relationships/video"/><Relationship Id="rId4" Target="../media/VAGX8K6gXF8.mp4" Type="http://schemas.microsoft.com/office/2007/relationships/media"/></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66800" y="2760513"/>
            <a:ext cx="14745813" cy="3124200"/>
          </a:xfrm>
          <a:prstGeom prst="rect">
            <a:avLst/>
          </a:prstGeom>
        </p:spPr>
        <p:txBody>
          <a:bodyPr anchor="t" rtlCol="false" tIns="0" lIns="0" bIns="0" rIns="0">
            <a:spAutoFit/>
          </a:bodyPr>
          <a:lstStyle/>
          <a:p>
            <a:pPr algn="l">
              <a:lnSpc>
                <a:spcPts val="12000"/>
              </a:lnSpc>
            </a:pPr>
            <a:r>
              <a:rPr lang="en-US" sz="12000">
                <a:solidFill>
                  <a:srgbClr val="804F3B"/>
                </a:solidFill>
                <a:latin typeface="Radley"/>
                <a:ea typeface="Radley"/>
                <a:cs typeface="Radley"/>
                <a:sym typeface="Radley"/>
              </a:rPr>
              <a:t>Drone Detection and Neutralization</a:t>
            </a:r>
          </a:p>
        </p:txBody>
      </p:sp>
      <p:sp>
        <p:nvSpPr>
          <p:cNvPr name="TextBox 3" id="3"/>
          <p:cNvSpPr txBox="true"/>
          <p:nvPr/>
        </p:nvSpPr>
        <p:spPr>
          <a:xfrm rot="0">
            <a:off x="1028700" y="7099830"/>
            <a:ext cx="5913783" cy="481330"/>
          </a:xfrm>
          <a:prstGeom prst="rect">
            <a:avLst/>
          </a:prstGeom>
        </p:spPr>
        <p:txBody>
          <a:bodyPr anchor="t" rtlCol="false" tIns="0" lIns="0" bIns="0" rIns="0">
            <a:spAutoFit/>
          </a:bodyPr>
          <a:lstStyle/>
          <a:p>
            <a:pPr algn="l">
              <a:lnSpc>
                <a:spcPts val="3919"/>
              </a:lnSpc>
            </a:pPr>
            <a:r>
              <a:rPr lang="en-US" sz="2799">
                <a:solidFill>
                  <a:srgbClr val="804F3B"/>
                </a:solidFill>
                <a:latin typeface="Canva Sans"/>
                <a:ea typeface="Canva Sans"/>
                <a:cs typeface="Canva Sans"/>
                <a:sym typeface="Canva Sans"/>
              </a:rPr>
              <a:t>Dr. Amit Shukla</a:t>
            </a:r>
          </a:p>
        </p:txBody>
      </p:sp>
      <p:grpSp>
        <p:nvGrpSpPr>
          <p:cNvPr name="Group 4" id="4"/>
          <p:cNvGrpSpPr/>
          <p:nvPr/>
        </p:nvGrpSpPr>
        <p:grpSpPr>
          <a:xfrm rot="0">
            <a:off x="16740784" y="0"/>
            <a:ext cx="1547216" cy="10287000"/>
            <a:chOff x="0" y="0"/>
            <a:chExt cx="523379" cy="3479800"/>
          </a:xfrm>
        </p:grpSpPr>
        <p:sp>
          <p:nvSpPr>
            <p:cNvPr name="Freeform 5" id="5"/>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6" id="6"/>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
        <p:nvSpPr>
          <p:cNvPr name="TextBox 7" id="7"/>
          <p:cNvSpPr txBox="true"/>
          <p:nvPr/>
        </p:nvSpPr>
        <p:spPr>
          <a:xfrm rot="5400000">
            <a:off x="16693622" y="7697785"/>
            <a:ext cx="1739706" cy="1411113"/>
          </a:xfrm>
          <a:prstGeom prst="rect">
            <a:avLst/>
          </a:prstGeom>
        </p:spPr>
        <p:txBody>
          <a:bodyPr anchor="t" rtlCol="false" tIns="0" lIns="0" bIns="0" rIns="0">
            <a:spAutoFit/>
          </a:bodyPr>
          <a:lstStyle/>
          <a:p>
            <a:pPr algn="just">
              <a:lnSpc>
                <a:spcPts val="3802"/>
              </a:lnSpc>
            </a:pPr>
            <a:r>
              <a:rPr lang="en-US" sz="2716">
                <a:solidFill>
                  <a:srgbClr val="804F3B"/>
                </a:solidFill>
                <a:latin typeface="Canva Sans"/>
                <a:ea typeface="Canva Sans"/>
                <a:cs typeface="Canva Sans"/>
                <a:sym typeface="Canva Sans"/>
              </a:rPr>
              <a:t>Major </a:t>
            </a:r>
          </a:p>
          <a:p>
            <a:pPr algn="just">
              <a:lnSpc>
                <a:spcPts val="3802"/>
              </a:lnSpc>
            </a:pPr>
            <a:r>
              <a:rPr lang="en-US" sz="2716">
                <a:solidFill>
                  <a:srgbClr val="804F3B"/>
                </a:solidFill>
                <a:latin typeface="Canva Sans"/>
                <a:ea typeface="Canva Sans"/>
                <a:cs typeface="Canva Sans"/>
                <a:sym typeface="Canva Sans"/>
              </a:rPr>
              <a:t>Technical</a:t>
            </a:r>
          </a:p>
          <a:p>
            <a:pPr algn="just">
              <a:lnSpc>
                <a:spcPts val="3802"/>
              </a:lnSpc>
            </a:pPr>
            <a:r>
              <a:rPr lang="en-US" sz="2716">
                <a:solidFill>
                  <a:srgbClr val="804F3B"/>
                </a:solidFill>
                <a:latin typeface="Canva Sans"/>
                <a:ea typeface="Canva Sans"/>
                <a:cs typeface="Canva Sans"/>
                <a:sym typeface="Canva Sans"/>
              </a:rPr>
              <a:t>Project</a:t>
            </a:r>
          </a:p>
        </p:txBody>
      </p:sp>
      <p:sp>
        <p:nvSpPr>
          <p:cNvPr name="TextBox 8" id="8"/>
          <p:cNvSpPr txBox="true"/>
          <p:nvPr/>
        </p:nvSpPr>
        <p:spPr>
          <a:xfrm rot="0">
            <a:off x="9144000" y="7400181"/>
            <a:ext cx="5913783" cy="1967230"/>
          </a:xfrm>
          <a:prstGeom prst="rect">
            <a:avLst/>
          </a:prstGeom>
        </p:spPr>
        <p:txBody>
          <a:bodyPr anchor="t" rtlCol="false" tIns="0" lIns="0" bIns="0" rIns="0">
            <a:spAutoFit/>
          </a:bodyPr>
          <a:lstStyle/>
          <a:p>
            <a:pPr algn="l">
              <a:lnSpc>
                <a:spcPts val="3919"/>
              </a:lnSpc>
            </a:pPr>
            <a:r>
              <a:rPr lang="en-US" sz="2799">
                <a:solidFill>
                  <a:srgbClr val="804F3B"/>
                </a:solidFill>
                <a:latin typeface="Canva Sans"/>
                <a:ea typeface="Canva Sans"/>
                <a:cs typeface="Canva Sans"/>
                <a:sym typeface="Canva Sans"/>
              </a:rPr>
              <a:t>Ayush Kumar Singh (B21283)</a:t>
            </a:r>
          </a:p>
          <a:p>
            <a:pPr algn="l">
              <a:lnSpc>
                <a:spcPts val="3919"/>
              </a:lnSpc>
            </a:pPr>
            <a:r>
              <a:rPr lang="en-US" sz="2799">
                <a:solidFill>
                  <a:srgbClr val="804F3B"/>
                </a:solidFill>
                <a:latin typeface="Canva Sans"/>
                <a:ea typeface="Canva Sans"/>
                <a:cs typeface="Canva Sans"/>
                <a:sym typeface="Canva Sans"/>
              </a:rPr>
              <a:t>Akash Kumar (B21272)</a:t>
            </a:r>
          </a:p>
          <a:p>
            <a:pPr algn="l">
              <a:lnSpc>
                <a:spcPts val="3919"/>
              </a:lnSpc>
            </a:pPr>
            <a:r>
              <a:rPr lang="en-US" sz="2799">
                <a:solidFill>
                  <a:srgbClr val="804F3B"/>
                </a:solidFill>
                <a:latin typeface="Canva Sans"/>
                <a:ea typeface="Canva Sans"/>
                <a:cs typeface="Canva Sans"/>
                <a:sym typeface="Canva Sans"/>
              </a:rPr>
              <a:t>Atharva Ayanar (B21282)</a:t>
            </a:r>
          </a:p>
          <a:p>
            <a:pPr algn="l">
              <a:lnSpc>
                <a:spcPts val="3919"/>
              </a:lnSpc>
            </a:pPr>
            <a:r>
              <a:rPr lang="en-US" sz="2799">
                <a:solidFill>
                  <a:srgbClr val="804F3B"/>
                </a:solidFill>
                <a:latin typeface="Canva Sans"/>
                <a:ea typeface="Canva Sans"/>
                <a:cs typeface="Canva Sans"/>
                <a:sym typeface="Canva Sans"/>
              </a:rPr>
              <a:t>Ritik Rajput (B21220)</a:t>
            </a:r>
          </a:p>
        </p:txBody>
      </p:sp>
      <p:sp>
        <p:nvSpPr>
          <p:cNvPr name="TextBox 9" id="9"/>
          <p:cNvSpPr txBox="true"/>
          <p:nvPr/>
        </p:nvSpPr>
        <p:spPr>
          <a:xfrm rot="0">
            <a:off x="1028700" y="6589925"/>
            <a:ext cx="5913783" cy="481330"/>
          </a:xfrm>
          <a:prstGeom prst="rect">
            <a:avLst/>
          </a:prstGeom>
        </p:spPr>
        <p:txBody>
          <a:bodyPr anchor="t" rtlCol="false" tIns="0" lIns="0" bIns="0" rIns="0">
            <a:spAutoFit/>
          </a:bodyPr>
          <a:lstStyle/>
          <a:p>
            <a:pPr algn="l">
              <a:lnSpc>
                <a:spcPts val="3919"/>
              </a:lnSpc>
            </a:pPr>
            <a:r>
              <a:rPr lang="en-US" sz="2799" b="true">
                <a:solidFill>
                  <a:srgbClr val="804F3B"/>
                </a:solidFill>
                <a:latin typeface="Canva Sans Bold"/>
                <a:ea typeface="Canva Sans Bold"/>
                <a:cs typeface="Canva Sans Bold"/>
                <a:sym typeface="Canva Sans Bold"/>
              </a:rPr>
              <a:t>Supervisor</a:t>
            </a:r>
          </a:p>
        </p:txBody>
      </p:sp>
      <p:sp>
        <p:nvSpPr>
          <p:cNvPr name="TextBox 10" id="10"/>
          <p:cNvSpPr txBox="true"/>
          <p:nvPr/>
        </p:nvSpPr>
        <p:spPr>
          <a:xfrm rot="0">
            <a:off x="9144000" y="6675650"/>
            <a:ext cx="5913783" cy="481330"/>
          </a:xfrm>
          <a:prstGeom prst="rect">
            <a:avLst/>
          </a:prstGeom>
        </p:spPr>
        <p:txBody>
          <a:bodyPr anchor="t" rtlCol="false" tIns="0" lIns="0" bIns="0" rIns="0">
            <a:spAutoFit/>
          </a:bodyPr>
          <a:lstStyle/>
          <a:p>
            <a:pPr algn="l">
              <a:lnSpc>
                <a:spcPts val="3919"/>
              </a:lnSpc>
            </a:pPr>
            <a:r>
              <a:rPr lang="en-US" sz="2799" b="true">
                <a:solidFill>
                  <a:srgbClr val="804F3B"/>
                </a:solidFill>
                <a:latin typeface="Canva Sans Bold"/>
                <a:ea typeface="Canva Sans Bold"/>
                <a:cs typeface="Canva Sans Bold"/>
                <a:sym typeface="Canva Sans Bold"/>
              </a:rPr>
              <a:t>TEAM MEMBERS</a:t>
            </a:r>
          </a:p>
        </p:txBody>
      </p:sp>
      <p:sp>
        <p:nvSpPr>
          <p:cNvPr name="TextBox 11" id="11"/>
          <p:cNvSpPr txBox="true"/>
          <p:nvPr/>
        </p:nvSpPr>
        <p:spPr>
          <a:xfrm rot="0">
            <a:off x="1028700" y="7931041"/>
            <a:ext cx="5913783" cy="481330"/>
          </a:xfrm>
          <a:prstGeom prst="rect">
            <a:avLst/>
          </a:prstGeom>
        </p:spPr>
        <p:txBody>
          <a:bodyPr anchor="t" rtlCol="false" tIns="0" lIns="0" bIns="0" rIns="0">
            <a:spAutoFit/>
          </a:bodyPr>
          <a:lstStyle/>
          <a:p>
            <a:pPr algn="l">
              <a:lnSpc>
                <a:spcPts val="3919"/>
              </a:lnSpc>
            </a:pPr>
            <a:r>
              <a:rPr lang="en-US" sz="2799" b="true">
                <a:solidFill>
                  <a:srgbClr val="804F3B"/>
                </a:solidFill>
                <a:latin typeface="Canva Sans Bold"/>
                <a:ea typeface="Canva Sans Bold"/>
                <a:cs typeface="Canva Sans Bold"/>
                <a:sym typeface="Canva Sans Bold"/>
              </a:rPr>
              <a:t>Faculty Advisor</a:t>
            </a:r>
          </a:p>
        </p:txBody>
      </p:sp>
      <p:sp>
        <p:nvSpPr>
          <p:cNvPr name="TextBox 12" id="12"/>
          <p:cNvSpPr txBox="true"/>
          <p:nvPr/>
        </p:nvSpPr>
        <p:spPr>
          <a:xfrm rot="0">
            <a:off x="1028700" y="8440946"/>
            <a:ext cx="5913783" cy="481330"/>
          </a:xfrm>
          <a:prstGeom prst="rect">
            <a:avLst/>
          </a:prstGeom>
        </p:spPr>
        <p:txBody>
          <a:bodyPr anchor="t" rtlCol="false" tIns="0" lIns="0" bIns="0" rIns="0">
            <a:spAutoFit/>
          </a:bodyPr>
          <a:lstStyle/>
          <a:p>
            <a:pPr algn="l">
              <a:lnSpc>
                <a:spcPts val="3919"/>
              </a:lnSpc>
            </a:pPr>
            <a:r>
              <a:rPr lang="en-US" sz="2799">
                <a:solidFill>
                  <a:srgbClr val="804F3B"/>
                </a:solidFill>
                <a:latin typeface="Canva Sans"/>
                <a:ea typeface="Canva Sans"/>
                <a:cs typeface="Canva Sans"/>
                <a:sym typeface="Canva Sans"/>
              </a:rPr>
              <a:t>Dr. Prateek Saxena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grpSp>
        <p:nvGrpSpPr>
          <p:cNvPr name="Group 2" id="2"/>
          <p:cNvGrpSpPr/>
          <p:nvPr/>
        </p:nvGrpSpPr>
        <p:grpSpPr>
          <a:xfrm rot="0">
            <a:off x="16740784" y="0"/>
            <a:ext cx="1547216" cy="10287000"/>
            <a:chOff x="0" y="0"/>
            <a:chExt cx="523379" cy="3479800"/>
          </a:xfrm>
        </p:grpSpPr>
        <p:sp>
          <p:nvSpPr>
            <p:cNvPr name="Freeform 3" id="3"/>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Freeform 4" id="4"/>
          <p:cNvSpPr/>
          <p:nvPr/>
        </p:nvSpPr>
        <p:spPr>
          <a:xfrm flipH="false" flipV="false" rot="0">
            <a:off x="308212" y="3616692"/>
            <a:ext cx="6197380" cy="3486026"/>
          </a:xfrm>
          <a:custGeom>
            <a:avLst/>
            <a:gdLst/>
            <a:ahLst/>
            <a:cxnLst/>
            <a:rect r="r" b="b" t="t" l="l"/>
            <a:pathLst>
              <a:path h="3486026" w="6197380">
                <a:moveTo>
                  <a:pt x="0" y="0"/>
                </a:moveTo>
                <a:lnTo>
                  <a:pt x="6197380" y="0"/>
                </a:lnTo>
                <a:lnTo>
                  <a:pt x="6197380" y="3486026"/>
                </a:lnTo>
                <a:lnTo>
                  <a:pt x="0" y="3486026"/>
                </a:lnTo>
                <a:lnTo>
                  <a:pt x="0" y="0"/>
                </a:lnTo>
                <a:close/>
              </a:path>
            </a:pathLst>
          </a:custGeom>
          <a:blipFill>
            <a:blip r:embed="rId2"/>
            <a:stretch>
              <a:fillRect l="0" t="0" r="0" b="0"/>
            </a:stretch>
          </a:blipFill>
        </p:spPr>
      </p:sp>
      <p:sp>
        <p:nvSpPr>
          <p:cNvPr name="Freeform 5" id="5"/>
          <p:cNvSpPr/>
          <p:nvPr/>
        </p:nvSpPr>
        <p:spPr>
          <a:xfrm flipH="false" flipV="false" rot="0">
            <a:off x="13322362" y="5975960"/>
            <a:ext cx="2957809" cy="2957809"/>
          </a:xfrm>
          <a:custGeom>
            <a:avLst/>
            <a:gdLst/>
            <a:ahLst/>
            <a:cxnLst/>
            <a:rect r="r" b="b" t="t" l="l"/>
            <a:pathLst>
              <a:path h="2957809" w="2957809">
                <a:moveTo>
                  <a:pt x="0" y="0"/>
                </a:moveTo>
                <a:lnTo>
                  <a:pt x="2957809" y="0"/>
                </a:lnTo>
                <a:lnTo>
                  <a:pt x="2957809" y="2957809"/>
                </a:lnTo>
                <a:lnTo>
                  <a:pt x="0" y="2957809"/>
                </a:lnTo>
                <a:lnTo>
                  <a:pt x="0" y="0"/>
                </a:lnTo>
                <a:close/>
              </a:path>
            </a:pathLst>
          </a:custGeom>
          <a:blipFill>
            <a:blip r:embed="rId3"/>
            <a:stretch>
              <a:fillRect l="0" t="0" r="0" b="0"/>
            </a:stretch>
          </a:blipFill>
        </p:spPr>
      </p:sp>
      <p:sp>
        <p:nvSpPr>
          <p:cNvPr name="Freeform 6" id="6"/>
          <p:cNvSpPr/>
          <p:nvPr/>
        </p:nvSpPr>
        <p:spPr>
          <a:xfrm flipH="false" flipV="false" rot="0">
            <a:off x="13322362" y="1859154"/>
            <a:ext cx="3047162" cy="3047162"/>
          </a:xfrm>
          <a:custGeom>
            <a:avLst/>
            <a:gdLst/>
            <a:ahLst/>
            <a:cxnLst/>
            <a:rect r="r" b="b" t="t" l="l"/>
            <a:pathLst>
              <a:path h="3047162" w="3047162">
                <a:moveTo>
                  <a:pt x="0" y="0"/>
                </a:moveTo>
                <a:lnTo>
                  <a:pt x="3047162" y="0"/>
                </a:lnTo>
                <a:lnTo>
                  <a:pt x="3047162" y="3047162"/>
                </a:lnTo>
                <a:lnTo>
                  <a:pt x="0" y="3047162"/>
                </a:lnTo>
                <a:lnTo>
                  <a:pt x="0" y="0"/>
                </a:lnTo>
                <a:close/>
              </a:path>
            </a:pathLst>
          </a:custGeom>
          <a:blipFill>
            <a:blip r:embed="rId4"/>
            <a:stretch>
              <a:fillRect l="0" t="0" r="0" b="0"/>
            </a:stretch>
          </a:blipFill>
        </p:spPr>
      </p:sp>
      <p:sp>
        <p:nvSpPr>
          <p:cNvPr name="Freeform 7" id="7"/>
          <p:cNvSpPr/>
          <p:nvPr/>
        </p:nvSpPr>
        <p:spPr>
          <a:xfrm flipH="false" flipV="false" rot="0">
            <a:off x="6946340" y="1892924"/>
            <a:ext cx="3022956" cy="3022956"/>
          </a:xfrm>
          <a:custGeom>
            <a:avLst/>
            <a:gdLst/>
            <a:ahLst/>
            <a:cxnLst/>
            <a:rect r="r" b="b" t="t" l="l"/>
            <a:pathLst>
              <a:path h="3022956" w="3022956">
                <a:moveTo>
                  <a:pt x="0" y="0"/>
                </a:moveTo>
                <a:lnTo>
                  <a:pt x="3022956" y="0"/>
                </a:lnTo>
                <a:lnTo>
                  <a:pt x="3022956" y="3022956"/>
                </a:lnTo>
                <a:lnTo>
                  <a:pt x="0" y="3022956"/>
                </a:lnTo>
                <a:lnTo>
                  <a:pt x="0" y="0"/>
                </a:lnTo>
                <a:close/>
              </a:path>
            </a:pathLst>
          </a:custGeom>
          <a:blipFill>
            <a:blip r:embed="rId5"/>
            <a:stretch>
              <a:fillRect l="0" t="0" r="0" b="0"/>
            </a:stretch>
          </a:blipFill>
        </p:spPr>
      </p:sp>
      <p:sp>
        <p:nvSpPr>
          <p:cNvPr name="Freeform 8" id="8"/>
          <p:cNvSpPr/>
          <p:nvPr/>
        </p:nvSpPr>
        <p:spPr>
          <a:xfrm flipH="false" flipV="false" rot="0">
            <a:off x="10134351" y="1892924"/>
            <a:ext cx="3022956" cy="3022956"/>
          </a:xfrm>
          <a:custGeom>
            <a:avLst/>
            <a:gdLst/>
            <a:ahLst/>
            <a:cxnLst/>
            <a:rect r="r" b="b" t="t" l="l"/>
            <a:pathLst>
              <a:path h="3022956" w="3022956">
                <a:moveTo>
                  <a:pt x="0" y="0"/>
                </a:moveTo>
                <a:lnTo>
                  <a:pt x="3022956" y="0"/>
                </a:lnTo>
                <a:lnTo>
                  <a:pt x="3022956" y="3022956"/>
                </a:lnTo>
                <a:lnTo>
                  <a:pt x="0" y="3022956"/>
                </a:lnTo>
                <a:lnTo>
                  <a:pt x="0" y="0"/>
                </a:lnTo>
                <a:close/>
              </a:path>
            </a:pathLst>
          </a:custGeom>
          <a:blipFill>
            <a:blip r:embed="rId6"/>
            <a:stretch>
              <a:fillRect l="0" t="0" r="0" b="0"/>
            </a:stretch>
          </a:blipFill>
        </p:spPr>
      </p:sp>
      <p:sp>
        <p:nvSpPr>
          <p:cNvPr name="Freeform 9" id="9"/>
          <p:cNvSpPr/>
          <p:nvPr/>
        </p:nvSpPr>
        <p:spPr>
          <a:xfrm flipH="false" flipV="false" rot="0">
            <a:off x="6946340" y="5947516"/>
            <a:ext cx="3022956" cy="3022956"/>
          </a:xfrm>
          <a:custGeom>
            <a:avLst/>
            <a:gdLst/>
            <a:ahLst/>
            <a:cxnLst/>
            <a:rect r="r" b="b" t="t" l="l"/>
            <a:pathLst>
              <a:path h="3022956" w="3022956">
                <a:moveTo>
                  <a:pt x="0" y="0"/>
                </a:moveTo>
                <a:lnTo>
                  <a:pt x="3022956" y="0"/>
                </a:lnTo>
                <a:lnTo>
                  <a:pt x="3022956" y="3022956"/>
                </a:lnTo>
                <a:lnTo>
                  <a:pt x="0" y="3022956"/>
                </a:lnTo>
                <a:lnTo>
                  <a:pt x="0" y="0"/>
                </a:lnTo>
                <a:close/>
              </a:path>
            </a:pathLst>
          </a:custGeom>
          <a:blipFill>
            <a:blip r:embed="rId7"/>
            <a:stretch>
              <a:fillRect l="0" t="0" r="0" b="0"/>
            </a:stretch>
          </a:blipFill>
        </p:spPr>
      </p:sp>
      <p:sp>
        <p:nvSpPr>
          <p:cNvPr name="Freeform 10" id="10"/>
          <p:cNvSpPr/>
          <p:nvPr/>
        </p:nvSpPr>
        <p:spPr>
          <a:xfrm flipH="false" flipV="false" rot="0">
            <a:off x="10134351" y="5975960"/>
            <a:ext cx="2994512" cy="2994512"/>
          </a:xfrm>
          <a:custGeom>
            <a:avLst/>
            <a:gdLst/>
            <a:ahLst/>
            <a:cxnLst/>
            <a:rect r="r" b="b" t="t" l="l"/>
            <a:pathLst>
              <a:path h="2994512" w="2994512">
                <a:moveTo>
                  <a:pt x="0" y="0"/>
                </a:moveTo>
                <a:lnTo>
                  <a:pt x="2994512" y="0"/>
                </a:lnTo>
                <a:lnTo>
                  <a:pt x="2994512" y="2994512"/>
                </a:lnTo>
                <a:lnTo>
                  <a:pt x="0" y="2994512"/>
                </a:lnTo>
                <a:lnTo>
                  <a:pt x="0" y="0"/>
                </a:lnTo>
                <a:close/>
              </a:path>
            </a:pathLst>
          </a:custGeom>
          <a:blipFill>
            <a:blip r:embed="rId8"/>
            <a:stretch>
              <a:fillRect l="0" t="0" r="0" b="0"/>
            </a:stretch>
          </a:blipFill>
        </p:spPr>
      </p:sp>
      <p:sp>
        <p:nvSpPr>
          <p:cNvPr name="TextBox 11" id="11"/>
          <p:cNvSpPr txBox="true"/>
          <p:nvPr/>
        </p:nvSpPr>
        <p:spPr>
          <a:xfrm rot="0">
            <a:off x="6505592" y="446892"/>
            <a:ext cx="6816769" cy="586571"/>
          </a:xfrm>
          <a:prstGeom prst="rect">
            <a:avLst/>
          </a:prstGeom>
        </p:spPr>
        <p:txBody>
          <a:bodyPr anchor="t" rtlCol="false" tIns="0" lIns="0" bIns="0" rIns="0">
            <a:spAutoFit/>
          </a:bodyPr>
          <a:lstStyle/>
          <a:p>
            <a:pPr algn="just">
              <a:lnSpc>
                <a:spcPts val="4628"/>
              </a:lnSpc>
            </a:pPr>
            <a:r>
              <a:rPr lang="en-US" b="true" sz="3955">
                <a:solidFill>
                  <a:srgbClr val="804F3B"/>
                </a:solidFill>
                <a:latin typeface="Canva Sans Bold"/>
                <a:ea typeface="Canva Sans Bold"/>
                <a:cs typeface="Canva Sans Bold"/>
                <a:sym typeface="Canva Sans Bold"/>
              </a:rPr>
              <a:t> </a:t>
            </a:r>
            <a:r>
              <a:rPr lang="en-US" b="true" sz="3955">
                <a:solidFill>
                  <a:srgbClr val="804F3B"/>
                </a:solidFill>
                <a:latin typeface="Canva Sans Bold"/>
                <a:ea typeface="Canva Sans Bold"/>
                <a:cs typeface="Canva Sans Bold"/>
                <a:sym typeface="Canva Sans Bold"/>
              </a:rPr>
              <a:t>Data Augmentation</a:t>
            </a:r>
          </a:p>
        </p:txBody>
      </p:sp>
      <p:sp>
        <p:nvSpPr>
          <p:cNvPr name="TextBox 12" id="12"/>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10</a:t>
            </a:r>
          </a:p>
        </p:txBody>
      </p:sp>
      <p:sp>
        <p:nvSpPr>
          <p:cNvPr name="TextBox 13" id="13"/>
          <p:cNvSpPr txBox="true"/>
          <p:nvPr/>
        </p:nvSpPr>
        <p:spPr>
          <a:xfrm rot="0">
            <a:off x="736406" y="1227365"/>
            <a:ext cx="15671037" cy="625529"/>
          </a:xfrm>
          <a:prstGeom prst="rect">
            <a:avLst/>
          </a:prstGeom>
        </p:spPr>
        <p:txBody>
          <a:bodyPr anchor="t" rtlCol="false" tIns="0" lIns="0" bIns="0" rIns="0">
            <a:spAutoFit/>
          </a:bodyPr>
          <a:lstStyle/>
          <a:p>
            <a:pPr algn="just">
              <a:lnSpc>
                <a:spcPts val="5563"/>
              </a:lnSpc>
            </a:pPr>
            <a:r>
              <a:rPr lang="en-US" b="true" sz="2740" u="sng">
                <a:solidFill>
                  <a:srgbClr val="804F3B"/>
                </a:solidFill>
                <a:latin typeface="Canva Sans Bold"/>
                <a:ea typeface="Canva Sans Bold"/>
                <a:cs typeface="Canva Sans Bold"/>
                <a:sym typeface="Canva Sans Bold"/>
              </a:rPr>
              <a:t>Visual Example</a:t>
            </a:r>
          </a:p>
        </p:txBody>
      </p:sp>
      <p:sp>
        <p:nvSpPr>
          <p:cNvPr name="TextBox 14" id="14"/>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
        <p:nvSpPr>
          <p:cNvPr name="TextBox 15" id="15"/>
          <p:cNvSpPr txBox="true"/>
          <p:nvPr/>
        </p:nvSpPr>
        <p:spPr>
          <a:xfrm rot="0">
            <a:off x="2157520" y="7377243"/>
            <a:ext cx="2498765" cy="480035"/>
          </a:xfrm>
          <a:prstGeom prst="rect">
            <a:avLst/>
          </a:prstGeom>
        </p:spPr>
        <p:txBody>
          <a:bodyPr anchor="t" rtlCol="false" tIns="0" lIns="0" bIns="0" rIns="0">
            <a:spAutoFit/>
          </a:bodyPr>
          <a:lstStyle/>
          <a:p>
            <a:pPr algn="ctr">
              <a:lnSpc>
                <a:spcPts val="3991"/>
              </a:lnSpc>
              <a:spcBef>
                <a:spcPct val="0"/>
              </a:spcBef>
            </a:pPr>
            <a:r>
              <a:rPr lang="en-US" sz="2850">
                <a:solidFill>
                  <a:srgbClr val="000000"/>
                </a:solidFill>
                <a:latin typeface="Canva Sans"/>
                <a:ea typeface="Canva Sans"/>
                <a:cs typeface="Canva Sans"/>
                <a:sym typeface="Canva Sans"/>
              </a:rPr>
              <a:t>Original Image</a:t>
            </a:r>
          </a:p>
        </p:txBody>
      </p:sp>
      <p:sp>
        <p:nvSpPr>
          <p:cNvPr name="TextBox 16" id="16"/>
          <p:cNvSpPr txBox="true"/>
          <p:nvPr/>
        </p:nvSpPr>
        <p:spPr>
          <a:xfrm rot="0">
            <a:off x="14866939" y="10038106"/>
            <a:ext cx="1873845" cy="248894"/>
          </a:xfrm>
          <a:prstGeom prst="rect">
            <a:avLst/>
          </a:prstGeom>
        </p:spPr>
        <p:txBody>
          <a:bodyPr anchor="t" rtlCol="false" tIns="0" lIns="0" bIns="0" rIns="0">
            <a:spAutoFit/>
          </a:bodyPr>
          <a:lstStyle/>
          <a:p>
            <a:pPr algn="ctr">
              <a:lnSpc>
                <a:spcPts val="2031"/>
              </a:lnSpc>
              <a:spcBef>
                <a:spcPct val="0"/>
              </a:spcBef>
            </a:pPr>
            <a:r>
              <a:rPr lang="en-US" sz="1451">
                <a:solidFill>
                  <a:srgbClr val="804F3B"/>
                </a:solidFill>
                <a:latin typeface="Canva Sans"/>
                <a:ea typeface="Canva Sans"/>
                <a:cs typeface="Canva Sans"/>
                <a:sym typeface="Canva Sans"/>
              </a:rPr>
              <a:t>Source:Self captured</a:t>
            </a:r>
          </a:p>
        </p:txBody>
      </p:sp>
      <p:sp>
        <p:nvSpPr>
          <p:cNvPr name="TextBox 17" id="17"/>
          <p:cNvSpPr txBox="true"/>
          <p:nvPr/>
        </p:nvSpPr>
        <p:spPr>
          <a:xfrm rot="0">
            <a:off x="10433911" y="8994470"/>
            <a:ext cx="2888451" cy="480035"/>
          </a:xfrm>
          <a:prstGeom prst="rect">
            <a:avLst/>
          </a:prstGeom>
        </p:spPr>
        <p:txBody>
          <a:bodyPr anchor="t" rtlCol="false" tIns="0" lIns="0" bIns="0" rIns="0">
            <a:spAutoFit/>
          </a:bodyPr>
          <a:lstStyle/>
          <a:p>
            <a:pPr algn="ctr">
              <a:lnSpc>
                <a:spcPts val="3991"/>
              </a:lnSpc>
              <a:spcBef>
                <a:spcPct val="0"/>
              </a:spcBef>
            </a:pPr>
            <a:r>
              <a:rPr lang="en-US" sz="2850">
                <a:solidFill>
                  <a:srgbClr val="000000"/>
                </a:solidFill>
                <a:latin typeface="Canva Sans"/>
                <a:ea typeface="Canva Sans"/>
                <a:cs typeface="Canva Sans"/>
                <a:sym typeface="Canva Sans"/>
              </a:rPr>
              <a:t>Exposure</a:t>
            </a:r>
          </a:p>
        </p:txBody>
      </p:sp>
      <p:sp>
        <p:nvSpPr>
          <p:cNvPr name="TextBox 18" id="18"/>
          <p:cNvSpPr txBox="true"/>
          <p:nvPr/>
        </p:nvSpPr>
        <p:spPr>
          <a:xfrm rot="0">
            <a:off x="7277893" y="9073418"/>
            <a:ext cx="2636084" cy="425229"/>
          </a:xfrm>
          <a:prstGeom prst="rect">
            <a:avLst/>
          </a:prstGeom>
        </p:spPr>
        <p:txBody>
          <a:bodyPr anchor="t" rtlCol="false" tIns="0" lIns="0" bIns="0" rIns="0">
            <a:spAutoFit/>
          </a:bodyPr>
          <a:lstStyle/>
          <a:p>
            <a:pPr algn="ctr">
              <a:lnSpc>
                <a:spcPts val="3485"/>
              </a:lnSpc>
              <a:spcBef>
                <a:spcPct val="0"/>
              </a:spcBef>
            </a:pPr>
            <a:r>
              <a:rPr lang="en-US" sz="2489">
                <a:solidFill>
                  <a:srgbClr val="000000"/>
                </a:solidFill>
                <a:latin typeface="Canva Sans"/>
                <a:ea typeface="Canva Sans"/>
                <a:cs typeface="Canva Sans"/>
                <a:sym typeface="Canva Sans"/>
              </a:rPr>
              <a:t>Noise</a:t>
            </a:r>
          </a:p>
        </p:txBody>
      </p:sp>
      <p:sp>
        <p:nvSpPr>
          <p:cNvPr name="TextBox 19" id="19"/>
          <p:cNvSpPr txBox="true"/>
          <p:nvPr/>
        </p:nvSpPr>
        <p:spPr>
          <a:xfrm rot="0">
            <a:off x="14061561" y="9006865"/>
            <a:ext cx="1812369" cy="480035"/>
          </a:xfrm>
          <a:prstGeom prst="rect">
            <a:avLst/>
          </a:prstGeom>
        </p:spPr>
        <p:txBody>
          <a:bodyPr anchor="t" rtlCol="false" tIns="0" lIns="0" bIns="0" rIns="0">
            <a:spAutoFit/>
          </a:bodyPr>
          <a:lstStyle/>
          <a:p>
            <a:pPr algn="ctr">
              <a:lnSpc>
                <a:spcPts val="3991"/>
              </a:lnSpc>
              <a:spcBef>
                <a:spcPct val="0"/>
              </a:spcBef>
            </a:pPr>
            <a:r>
              <a:rPr lang="en-US" sz="2850">
                <a:solidFill>
                  <a:srgbClr val="000000"/>
                </a:solidFill>
                <a:latin typeface="Canva Sans"/>
                <a:ea typeface="Canva Sans"/>
                <a:cs typeface="Canva Sans"/>
                <a:sym typeface="Canva Sans"/>
              </a:rPr>
              <a:t> Grayscale</a:t>
            </a:r>
          </a:p>
        </p:txBody>
      </p:sp>
      <p:sp>
        <p:nvSpPr>
          <p:cNvPr name="TextBox 20" id="20"/>
          <p:cNvSpPr txBox="true"/>
          <p:nvPr/>
        </p:nvSpPr>
        <p:spPr>
          <a:xfrm rot="0">
            <a:off x="13783454" y="5095875"/>
            <a:ext cx="2471142" cy="480035"/>
          </a:xfrm>
          <a:prstGeom prst="rect">
            <a:avLst/>
          </a:prstGeom>
        </p:spPr>
        <p:txBody>
          <a:bodyPr anchor="t" rtlCol="false" tIns="0" lIns="0" bIns="0" rIns="0">
            <a:spAutoFit/>
          </a:bodyPr>
          <a:lstStyle/>
          <a:p>
            <a:pPr algn="ctr">
              <a:lnSpc>
                <a:spcPts val="3991"/>
              </a:lnSpc>
              <a:spcBef>
                <a:spcPct val="0"/>
              </a:spcBef>
            </a:pPr>
            <a:r>
              <a:rPr lang="en-US" sz="2850">
                <a:solidFill>
                  <a:srgbClr val="000000"/>
                </a:solidFill>
                <a:latin typeface="Canva Sans"/>
                <a:ea typeface="Canva Sans"/>
                <a:cs typeface="Canva Sans"/>
                <a:sym typeface="Canva Sans"/>
              </a:rPr>
              <a:t>   20° Rotation</a:t>
            </a:r>
          </a:p>
        </p:txBody>
      </p:sp>
      <p:sp>
        <p:nvSpPr>
          <p:cNvPr name="TextBox 21" id="21"/>
          <p:cNvSpPr txBox="true"/>
          <p:nvPr/>
        </p:nvSpPr>
        <p:spPr>
          <a:xfrm rot="0">
            <a:off x="11459229" y="5095875"/>
            <a:ext cx="726996" cy="480035"/>
          </a:xfrm>
          <a:prstGeom prst="rect">
            <a:avLst/>
          </a:prstGeom>
        </p:spPr>
        <p:txBody>
          <a:bodyPr anchor="t" rtlCol="false" tIns="0" lIns="0" bIns="0" rIns="0">
            <a:spAutoFit/>
          </a:bodyPr>
          <a:lstStyle/>
          <a:p>
            <a:pPr algn="ctr">
              <a:lnSpc>
                <a:spcPts val="3991"/>
              </a:lnSpc>
              <a:spcBef>
                <a:spcPct val="0"/>
              </a:spcBef>
            </a:pPr>
            <a:r>
              <a:rPr lang="en-US" sz="2850">
                <a:solidFill>
                  <a:srgbClr val="000000"/>
                </a:solidFill>
                <a:latin typeface="Canva Sans"/>
                <a:ea typeface="Canva Sans"/>
                <a:cs typeface="Canva Sans"/>
                <a:sym typeface="Canva Sans"/>
              </a:rPr>
              <a:t>Blur</a:t>
            </a:r>
          </a:p>
        </p:txBody>
      </p:sp>
      <p:sp>
        <p:nvSpPr>
          <p:cNvPr name="TextBox 22" id="22"/>
          <p:cNvSpPr txBox="true"/>
          <p:nvPr/>
        </p:nvSpPr>
        <p:spPr>
          <a:xfrm rot="0">
            <a:off x="8212317" y="5095875"/>
            <a:ext cx="860584" cy="480035"/>
          </a:xfrm>
          <a:prstGeom prst="rect">
            <a:avLst/>
          </a:prstGeom>
        </p:spPr>
        <p:txBody>
          <a:bodyPr anchor="t" rtlCol="false" tIns="0" lIns="0" bIns="0" rIns="0">
            <a:spAutoFit/>
          </a:bodyPr>
          <a:lstStyle/>
          <a:p>
            <a:pPr algn="ctr">
              <a:lnSpc>
                <a:spcPts val="3991"/>
              </a:lnSpc>
              <a:spcBef>
                <a:spcPct val="0"/>
              </a:spcBef>
            </a:pPr>
            <a:r>
              <a:rPr lang="en-US" sz="2850">
                <a:solidFill>
                  <a:srgbClr val="000000"/>
                </a:solidFill>
                <a:latin typeface="Canva Sans"/>
                <a:ea typeface="Canva Sans"/>
                <a:cs typeface="Canva Sans"/>
                <a:sym typeface="Canva Sans"/>
              </a:rPr>
              <a:t>Crop</a:t>
            </a:r>
          </a:p>
        </p:txBody>
      </p:sp>
    </p:spTree>
  </p:cSld>
  <p:clrMapOvr>
    <a:masterClrMapping/>
  </p:clrMapOvr>
  <p:transition spd="slow">
    <p:push dir="u"/>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Freeform 5" id="5"/>
          <p:cNvSpPr/>
          <p:nvPr/>
        </p:nvSpPr>
        <p:spPr>
          <a:xfrm flipH="false" flipV="false" rot="0">
            <a:off x="5872262" y="1028700"/>
            <a:ext cx="6433633" cy="7678531"/>
          </a:xfrm>
          <a:custGeom>
            <a:avLst/>
            <a:gdLst/>
            <a:ahLst/>
            <a:cxnLst/>
            <a:rect r="r" b="b" t="t" l="l"/>
            <a:pathLst>
              <a:path h="7678531" w="6433633">
                <a:moveTo>
                  <a:pt x="0" y="0"/>
                </a:moveTo>
                <a:lnTo>
                  <a:pt x="6433634" y="0"/>
                </a:lnTo>
                <a:lnTo>
                  <a:pt x="6433634" y="7678531"/>
                </a:lnTo>
                <a:lnTo>
                  <a:pt x="0" y="7678531"/>
                </a:lnTo>
                <a:lnTo>
                  <a:pt x="0" y="0"/>
                </a:lnTo>
                <a:close/>
              </a:path>
            </a:pathLst>
          </a:custGeom>
          <a:blipFill>
            <a:blip r:embed="rId2"/>
            <a:stretch>
              <a:fillRect l="0" t="0" r="0" b="0"/>
            </a:stretch>
          </a:blipFill>
        </p:spPr>
      </p:sp>
      <p:sp>
        <p:nvSpPr>
          <p:cNvPr name="TextBox 6" id="6"/>
          <p:cNvSpPr txBox="true"/>
          <p:nvPr/>
        </p:nvSpPr>
        <p:spPr>
          <a:xfrm rot="0">
            <a:off x="7316970" y="275889"/>
            <a:ext cx="3654059" cy="581808"/>
          </a:xfrm>
          <a:prstGeom prst="rect">
            <a:avLst/>
          </a:prstGeom>
        </p:spPr>
        <p:txBody>
          <a:bodyPr anchor="t" rtlCol="false" tIns="0" lIns="0" bIns="0" rIns="0">
            <a:spAutoFit/>
          </a:bodyPr>
          <a:lstStyle/>
          <a:p>
            <a:pPr algn="just">
              <a:lnSpc>
                <a:spcPts val="4628"/>
              </a:lnSpc>
            </a:pPr>
            <a:r>
              <a:rPr lang="en-US" b="true" sz="3955" u="sng">
                <a:solidFill>
                  <a:srgbClr val="804F3B"/>
                </a:solidFill>
                <a:latin typeface="Canva Sans Bold"/>
                <a:ea typeface="Canva Sans Bold"/>
                <a:cs typeface="Canva Sans Bold"/>
                <a:sym typeface="Canva Sans Bold"/>
              </a:rPr>
              <a:t>MODEL USED</a:t>
            </a:r>
          </a:p>
        </p:txBody>
      </p:sp>
      <p:sp>
        <p:nvSpPr>
          <p:cNvPr name="TextBox 7" id="7"/>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11</a:t>
            </a:r>
          </a:p>
        </p:txBody>
      </p:sp>
      <p:sp>
        <p:nvSpPr>
          <p:cNvPr name="TextBox 8" id="8"/>
          <p:cNvSpPr txBox="true"/>
          <p:nvPr/>
        </p:nvSpPr>
        <p:spPr>
          <a:xfrm rot="0">
            <a:off x="680797" y="8472599"/>
            <a:ext cx="13559873" cy="2052773"/>
          </a:xfrm>
          <a:prstGeom prst="rect">
            <a:avLst/>
          </a:prstGeom>
        </p:spPr>
        <p:txBody>
          <a:bodyPr anchor="t" rtlCol="false" tIns="0" lIns="0" bIns="0" rIns="0">
            <a:spAutoFit/>
          </a:bodyPr>
          <a:lstStyle/>
          <a:p>
            <a:pPr algn="just">
              <a:lnSpc>
                <a:spcPts val="4150"/>
              </a:lnSpc>
            </a:pPr>
          </a:p>
          <a:p>
            <a:pPr algn="just" marL="882846" indent="-294282" lvl="2">
              <a:lnSpc>
                <a:spcPts val="4150"/>
              </a:lnSpc>
              <a:buFont typeface="Arial"/>
              <a:buChar char="⚬"/>
            </a:pPr>
            <a:r>
              <a:rPr lang="en-US" sz="2044">
                <a:solidFill>
                  <a:srgbClr val="804F3B"/>
                </a:solidFill>
                <a:latin typeface="Canva Sans"/>
                <a:ea typeface="Canva Sans"/>
                <a:cs typeface="Canva Sans"/>
                <a:sym typeface="Canva Sans"/>
              </a:rPr>
              <a:t>Chosen for its advanced real-time object detection capabilities.</a:t>
            </a:r>
          </a:p>
          <a:p>
            <a:pPr algn="just" marL="882846" indent="-294282" lvl="2">
              <a:lnSpc>
                <a:spcPts val="4150"/>
              </a:lnSpc>
              <a:buFont typeface="Arial"/>
              <a:buChar char="⚬"/>
            </a:pPr>
            <a:r>
              <a:rPr lang="en-US" sz="2044">
                <a:solidFill>
                  <a:srgbClr val="804F3B"/>
                </a:solidFill>
                <a:latin typeface="Canva Sans"/>
                <a:ea typeface="Canva Sans"/>
                <a:cs typeface="Canva Sans"/>
                <a:sym typeface="Canva Sans"/>
              </a:rPr>
              <a:t>Modified with optimizers and hyperparameter tuning for improved accuracy.</a:t>
            </a:r>
          </a:p>
          <a:p>
            <a:pPr algn="just">
              <a:lnSpc>
                <a:spcPts val="4150"/>
              </a:lnSpc>
            </a:pPr>
          </a:p>
        </p:txBody>
      </p:sp>
      <p:sp>
        <p:nvSpPr>
          <p:cNvPr name="TextBox 9" id="9"/>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
        <p:nvSpPr>
          <p:cNvPr name="TextBox 10" id="10"/>
          <p:cNvSpPr txBox="true"/>
          <p:nvPr/>
        </p:nvSpPr>
        <p:spPr>
          <a:xfrm rot="0">
            <a:off x="8394399" y="8150077"/>
            <a:ext cx="1389360" cy="940318"/>
          </a:xfrm>
          <a:prstGeom prst="rect">
            <a:avLst/>
          </a:prstGeom>
        </p:spPr>
        <p:txBody>
          <a:bodyPr anchor="t" rtlCol="false" tIns="0" lIns="0" bIns="0" rIns="0">
            <a:spAutoFit/>
          </a:bodyPr>
          <a:lstStyle/>
          <a:p>
            <a:pPr algn="ctr">
              <a:lnSpc>
                <a:spcPts val="3681"/>
              </a:lnSpc>
            </a:pPr>
          </a:p>
          <a:p>
            <a:pPr algn="ctr">
              <a:lnSpc>
                <a:spcPts val="3961"/>
              </a:lnSpc>
              <a:spcBef>
                <a:spcPct val="0"/>
              </a:spcBef>
            </a:pPr>
            <a:r>
              <a:rPr lang="en-US" sz="2829">
                <a:solidFill>
                  <a:srgbClr val="804F3B"/>
                </a:solidFill>
                <a:latin typeface="Radley"/>
                <a:ea typeface="Radley"/>
                <a:cs typeface="Radley"/>
                <a:sym typeface="Radley"/>
              </a:rPr>
              <a:t>YOLOv9</a:t>
            </a:r>
          </a:p>
        </p:txBody>
      </p:sp>
      <p:sp>
        <p:nvSpPr>
          <p:cNvPr name="TextBox 11" id="11"/>
          <p:cNvSpPr txBox="true"/>
          <p:nvPr/>
        </p:nvSpPr>
        <p:spPr>
          <a:xfrm rot="0">
            <a:off x="14631195" y="9998101"/>
            <a:ext cx="2109589" cy="288899"/>
          </a:xfrm>
          <a:prstGeom prst="rect">
            <a:avLst/>
          </a:prstGeom>
        </p:spPr>
        <p:txBody>
          <a:bodyPr anchor="t" rtlCol="false" tIns="0" lIns="0" bIns="0" rIns="0">
            <a:spAutoFit/>
          </a:bodyPr>
          <a:lstStyle/>
          <a:p>
            <a:pPr algn="ctr">
              <a:lnSpc>
                <a:spcPts val="2451"/>
              </a:lnSpc>
              <a:spcBef>
                <a:spcPct val="0"/>
              </a:spcBef>
            </a:pPr>
            <a:r>
              <a:rPr lang="en-US" sz="1751">
                <a:solidFill>
                  <a:srgbClr val="804F3B"/>
                </a:solidFill>
                <a:latin typeface="Canva Sans"/>
                <a:ea typeface="Canva Sans"/>
                <a:cs typeface="Canva Sans"/>
                <a:sym typeface="Canva Sans"/>
              </a:rPr>
              <a:t>Source: Self written</a:t>
            </a:r>
          </a:p>
        </p:txBody>
      </p:sp>
    </p:spTree>
  </p:cSld>
  <p:clrMapOvr>
    <a:masterClrMapping/>
  </p:clrMapOvr>
  <p:transition spd="slow">
    <p:push dir="u"/>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Freeform 5" id="5"/>
          <p:cNvSpPr/>
          <p:nvPr/>
        </p:nvSpPr>
        <p:spPr>
          <a:xfrm flipH="false" flipV="false" rot="0">
            <a:off x="4975190" y="1028700"/>
            <a:ext cx="7190825" cy="6139167"/>
          </a:xfrm>
          <a:custGeom>
            <a:avLst/>
            <a:gdLst/>
            <a:ahLst/>
            <a:cxnLst/>
            <a:rect r="r" b="b" t="t" l="l"/>
            <a:pathLst>
              <a:path h="6139167" w="7190825">
                <a:moveTo>
                  <a:pt x="0" y="0"/>
                </a:moveTo>
                <a:lnTo>
                  <a:pt x="7190826" y="0"/>
                </a:lnTo>
                <a:lnTo>
                  <a:pt x="7190826" y="6139167"/>
                </a:lnTo>
                <a:lnTo>
                  <a:pt x="0" y="6139167"/>
                </a:lnTo>
                <a:lnTo>
                  <a:pt x="0" y="0"/>
                </a:lnTo>
                <a:close/>
              </a:path>
            </a:pathLst>
          </a:custGeom>
          <a:blipFill>
            <a:blip r:embed="rId2"/>
            <a:stretch>
              <a:fillRect l="0" t="0" r="0" b="0"/>
            </a:stretch>
          </a:blipFill>
        </p:spPr>
      </p:sp>
      <p:sp>
        <p:nvSpPr>
          <p:cNvPr name="TextBox 6" id="6"/>
          <p:cNvSpPr txBox="true"/>
          <p:nvPr/>
        </p:nvSpPr>
        <p:spPr>
          <a:xfrm rot="0">
            <a:off x="3474588" y="339041"/>
            <a:ext cx="10192031" cy="574138"/>
          </a:xfrm>
          <a:prstGeom prst="rect">
            <a:avLst/>
          </a:prstGeom>
        </p:spPr>
        <p:txBody>
          <a:bodyPr anchor="t" rtlCol="false" tIns="0" lIns="0" bIns="0" rIns="0">
            <a:spAutoFit/>
          </a:bodyPr>
          <a:lstStyle/>
          <a:p>
            <a:pPr algn="just">
              <a:lnSpc>
                <a:spcPts val="4568"/>
              </a:lnSpc>
            </a:pPr>
            <a:r>
              <a:rPr lang="en-US" b="true" sz="3904" u="sng">
                <a:solidFill>
                  <a:srgbClr val="804F3B"/>
                </a:solidFill>
                <a:latin typeface="Canva Sans Bold"/>
                <a:ea typeface="Canva Sans Bold"/>
                <a:cs typeface="Canva Sans Bold"/>
                <a:sym typeface="Canva Sans Bold"/>
              </a:rPr>
              <a:t>COMPARISON OF YOLO V8 AND YOLO V9</a:t>
            </a:r>
          </a:p>
        </p:txBody>
      </p:sp>
      <p:sp>
        <p:nvSpPr>
          <p:cNvPr name="TextBox 7" id="7"/>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12</a:t>
            </a:r>
          </a:p>
        </p:txBody>
      </p:sp>
      <p:sp>
        <p:nvSpPr>
          <p:cNvPr name="TextBox 8" id="8"/>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
        <p:nvSpPr>
          <p:cNvPr name="TextBox 9" id="9"/>
          <p:cNvSpPr txBox="true"/>
          <p:nvPr/>
        </p:nvSpPr>
        <p:spPr>
          <a:xfrm rot="0">
            <a:off x="905338" y="7565980"/>
            <a:ext cx="15330531" cy="1920920"/>
          </a:xfrm>
          <a:prstGeom prst="rect">
            <a:avLst/>
          </a:prstGeom>
        </p:spPr>
        <p:txBody>
          <a:bodyPr anchor="t" rtlCol="false" tIns="0" lIns="0" bIns="0" rIns="0">
            <a:spAutoFit/>
          </a:bodyPr>
          <a:lstStyle/>
          <a:p>
            <a:pPr algn="l">
              <a:lnSpc>
                <a:spcPts val="3847"/>
              </a:lnSpc>
            </a:pPr>
            <a:r>
              <a:rPr lang="en-US" sz="2748" u="sng" b="true">
                <a:solidFill>
                  <a:srgbClr val="804F3B"/>
                </a:solidFill>
                <a:latin typeface="Canva Sans Bold"/>
                <a:ea typeface="Canva Sans Bold"/>
                <a:cs typeface="Canva Sans Bold"/>
                <a:sym typeface="Canva Sans Bold"/>
              </a:rPr>
              <a:t>Accuracy:</a:t>
            </a:r>
            <a:r>
              <a:rPr lang="en-US" sz="2748">
                <a:solidFill>
                  <a:srgbClr val="804F3B"/>
                </a:solidFill>
                <a:latin typeface="Canva Sans"/>
                <a:ea typeface="Canva Sans"/>
                <a:cs typeface="Canva Sans"/>
                <a:sym typeface="Canva Sans"/>
              </a:rPr>
              <a:t> YOLOv9 is more accurate than YOLOv8 due to architectural improvements and optimizations. </a:t>
            </a:r>
          </a:p>
          <a:p>
            <a:pPr algn="l">
              <a:lnSpc>
                <a:spcPts val="3847"/>
              </a:lnSpc>
            </a:pPr>
            <a:r>
              <a:rPr lang="en-US" sz="2748" u="sng" b="true">
                <a:solidFill>
                  <a:srgbClr val="804F3B"/>
                </a:solidFill>
                <a:latin typeface="Canva Sans Bold"/>
                <a:ea typeface="Canva Sans Bold"/>
                <a:cs typeface="Canva Sans Bold"/>
                <a:sym typeface="Canva Sans Bold"/>
              </a:rPr>
              <a:t>Speed:</a:t>
            </a:r>
            <a:r>
              <a:rPr lang="en-US" sz="2748">
                <a:solidFill>
                  <a:srgbClr val="804F3B"/>
                </a:solidFill>
                <a:latin typeface="Canva Sans"/>
                <a:ea typeface="Canva Sans"/>
                <a:cs typeface="Canva Sans"/>
                <a:sym typeface="Canva Sans"/>
              </a:rPr>
              <a:t> YOLOv9 has more speed than YOLOv8  for our given number of parameters</a:t>
            </a:r>
          </a:p>
          <a:p>
            <a:pPr algn="l">
              <a:lnSpc>
                <a:spcPts val="3847"/>
              </a:lnSpc>
              <a:spcBef>
                <a:spcPct val="0"/>
              </a:spcBef>
            </a:pPr>
          </a:p>
        </p:txBody>
      </p:sp>
      <p:sp>
        <p:nvSpPr>
          <p:cNvPr name="TextBox 10" id="10"/>
          <p:cNvSpPr txBox="true"/>
          <p:nvPr/>
        </p:nvSpPr>
        <p:spPr>
          <a:xfrm rot="0">
            <a:off x="11356381" y="9896475"/>
            <a:ext cx="5385892" cy="281914"/>
          </a:xfrm>
          <a:prstGeom prst="rect">
            <a:avLst/>
          </a:prstGeom>
        </p:spPr>
        <p:txBody>
          <a:bodyPr anchor="t" rtlCol="false" tIns="0" lIns="0" bIns="0" rIns="0">
            <a:spAutoFit/>
          </a:bodyPr>
          <a:lstStyle/>
          <a:p>
            <a:pPr algn="ctr">
              <a:lnSpc>
                <a:spcPts val="2311"/>
              </a:lnSpc>
              <a:spcBef>
                <a:spcPct val="0"/>
              </a:spcBef>
            </a:pPr>
            <a:r>
              <a:rPr lang="en-US" sz="1651">
                <a:solidFill>
                  <a:srgbClr val="804F3B"/>
                </a:solidFill>
                <a:latin typeface="Canva Sans"/>
                <a:ea typeface="Canva Sans"/>
                <a:cs typeface="Canva Sans"/>
                <a:sym typeface="Canva Sans"/>
              </a:rPr>
              <a:t>Image Source:https://github.com/WongKinYiu/yolov9</a:t>
            </a:r>
          </a:p>
        </p:txBody>
      </p:sp>
    </p:spTree>
  </p:cSld>
  <p:clrMapOvr>
    <a:masterClrMapping/>
  </p:clrMapOvr>
  <p:transition spd="slow">
    <p:push dir="u"/>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Freeform 5" id="5"/>
          <p:cNvSpPr/>
          <p:nvPr/>
        </p:nvSpPr>
        <p:spPr>
          <a:xfrm flipH="false" flipV="false" rot="0">
            <a:off x="1005976" y="1028700"/>
            <a:ext cx="8718247" cy="3694357"/>
          </a:xfrm>
          <a:custGeom>
            <a:avLst/>
            <a:gdLst/>
            <a:ahLst/>
            <a:cxnLst/>
            <a:rect r="r" b="b" t="t" l="l"/>
            <a:pathLst>
              <a:path h="3694357" w="8718247">
                <a:moveTo>
                  <a:pt x="0" y="0"/>
                </a:moveTo>
                <a:lnTo>
                  <a:pt x="8718248" y="0"/>
                </a:lnTo>
                <a:lnTo>
                  <a:pt x="8718248" y="3694357"/>
                </a:lnTo>
                <a:lnTo>
                  <a:pt x="0" y="3694357"/>
                </a:lnTo>
                <a:lnTo>
                  <a:pt x="0" y="0"/>
                </a:lnTo>
                <a:close/>
              </a:path>
            </a:pathLst>
          </a:custGeom>
          <a:blipFill>
            <a:blip r:embed="rId2"/>
            <a:stretch>
              <a:fillRect l="0" t="0" r="0" b="0"/>
            </a:stretch>
          </a:blipFill>
        </p:spPr>
      </p:sp>
      <p:sp>
        <p:nvSpPr>
          <p:cNvPr name="TextBox 6" id="6"/>
          <p:cNvSpPr txBox="true"/>
          <p:nvPr/>
        </p:nvSpPr>
        <p:spPr>
          <a:xfrm rot="0">
            <a:off x="5365100" y="347602"/>
            <a:ext cx="6841615" cy="581808"/>
          </a:xfrm>
          <a:prstGeom prst="rect">
            <a:avLst/>
          </a:prstGeom>
        </p:spPr>
        <p:txBody>
          <a:bodyPr anchor="t" rtlCol="false" tIns="0" lIns="0" bIns="0" rIns="0">
            <a:spAutoFit/>
          </a:bodyPr>
          <a:lstStyle/>
          <a:p>
            <a:pPr algn="just">
              <a:lnSpc>
                <a:spcPts val="4628"/>
              </a:lnSpc>
            </a:pPr>
            <a:r>
              <a:rPr lang="en-US" b="true" sz="3955" u="sng">
                <a:solidFill>
                  <a:srgbClr val="804F3B"/>
                </a:solidFill>
                <a:latin typeface="Canva Sans Bold"/>
                <a:ea typeface="Canva Sans Bold"/>
                <a:cs typeface="Canva Sans Bold"/>
                <a:sym typeface="Canva Sans Bold"/>
              </a:rPr>
              <a:t>YOLO V9 ARCHITECTURE</a:t>
            </a:r>
          </a:p>
        </p:txBody>
      </p:sp>
      <p:sp>
        <p:nvSpPr>
          <p:cNvPr name="TextBox 7" id="7"/>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13</a:t>
            </a:r>
          </a:p>
        </p:txBody>
      </p:sp>
      <p:sp>
        <p:nvSpPr>
          <p:cNvPr name="TextBox 8" id="8"/>
          <p:cNvSpPr txBox="true"/>
          <p:nvPr/>
        </p:nvSpPr>
        <p:spPr>
          <a:xfrm rot="0">
            <a:off x="1028700" y="5125732"/>
            <a:ext cx="15091481" cy="4134792"/>
          </a:xfrm>
          <a:prstGeom prst="rect">
            <a:avLst/>
          </a:prstGeom>
        </p:spPr>
        <p:txBody>
          <a:bodyPr anchor="t" rtlCol="false" tIns="0" lIns="0" bIns="0" rIns="0">
            <a:spAutoFit/>
          </a:bodyPr>
          <a:lstStyle/>
          <a:p>
            <a:pPr algn="just">
              <a:lnSpc>
                <a:spcPts val="4751"/>
              </a:lnSpc>
            </a:pPr>
            <a:r>
              <a:rPr lang="en-US" b="true" sz="2340" u="sng">
                <a:solidFill>
                  <a:srgbClr val="804F3B"/>
                </a:solidFill>
                <a:latin typeface="Canva Sans Bold"/>
                <a:ea typeface="Canva Sans Bold"/>
                <a:cs typeface="Canva Sans Bold"/>
                <a:sym typeface="Canva Sans Bold"/>
              </a:rPr>
              <a:t>Backbone:</a:t>
            </a:r>
            <a:r>
              <a:rPr lang="en-US" sz="2340">
                <a:solidFill>
                  <a:srgbClr val="804F3B"/>
                </a:solidFill>
                <a:latin typeface="Canva Sans"/>
                <a:ea typeface="Canva Sans"/>
                <a:cs typeface="Canva Sans"/>
                <a:sym typeface="Canva Sans"/>
              </a:rPr>
              <a:t> </a:t>
            </a:r>
          </a:p>
          <a:p>
            <a:pPr algn="just">
              <a:lnSpc>
                <a:spcPts val="4751"/>
              </a:lnSpc>
            </a:pPr>
            <a:r>
              <a:rPr lang="en-US" sz="2340">
                <a:solidFill>
                  <a:srgbClr val="804F3B"/>
                </a:solidFill>
                <a:latin typeface="Canva Sans"/>
                <a:ea typeface="Canva Sans"/>
                <a:cs typeface="Canva Sans"/>
                <a:sym typeface="Canva Sans"/>
              </a:rPr>
              <a:t>CSPNet-based Backbone: Cross-Stage Partial Networks (CSP) enhance gradient flow and reduce computation by splitting the feature map into two parts: one goes through the dense layer, and the other bypasses it.</a:t>
            </a:r>
          </a:p>
          <a:p>
            <a:pPr algn="just">
              <a:lnSpc>
                <a:spcPts val="4751"/>
              </a:lnSpc>
            </a:pPr>
            <a:r>
              <a:rPr lang="en-US" b="true" sz="2340" u="sng">
                <a:solidFill>
                  <a:srgbClr val="804F3B"/>
                </a:solidFill>
                <a:latin typeface="Canva Sans Bold"/>
                <a:ea typeface="Canva Sans Bold"/>
                <a:cs typeface="Canva Sans Bold"/>
                <a:sym typeface="Canva Sans Bold"/>
              </a:rPr>
              <a:t>Neck: </a:t>
            </a:r>
            <a:r>
              <a:rPr lang="en-US" sz="2340">
                <a:solidFill>
                  <a:srgbClr val="804F3B"/>
                </a:solidFill>
                <a:latin typeface="Canva Sans"/>
                <a:ea typeface="Canva Sans"/>
                <a:cs typeface="Canva Sans"/>
                <a:sym typeface="Canva Sans"/>
              </a:rPr>
              <a:t>The neck aggregates and refines feature maps from the backbone for multi-scale predictions. YOLOv9 uses: Path Aggregation Network, Bi-directional Feature Pyramid Network</a:t>
            </a:r>
          </a:p>
          <a:p>
            <a:pPr algn="just">
              <a:lnSpc>
                <a:spcPts val="4751"/>
              </a:lnSpc>
            </a:pPr>
            <a:r>
              <a:rPr lang="en-US" b="true" sz="2340" u="sng">
                <a:solidFill>
                  <a:srgbClr val="804F3B"/>
                </a:solidFill>
                <a:latin typeface="Canva Sans Bold"/>
                <a:ea typeface="Canva Sans Bold"/>
                <a:cs typeface="Canva Sans Bold"/>
                <a:sym typeface="Canva Sans Bold"/>
              </a:rPr>
              <a:t>Head:</a:t>
            </a:r>
            <a:r>
              <a:rPr lang="en-US" sz="2340">
                <a:solidFill>
                  <a:srgbClr val="804F3B"/>
                </a:solidFill>
                <a:latin typeface="Canva Sans"/>
                <a:ea typeface="Canva Sans"/>
                <a:cs typeface="Canva Sans"/>
                <a:sym typeface="Canva Sans"/>
              </a:rPr>
              <a:t> The head predicts the class, bounding box, and objectness score for each detected object. </a:t>
            </a:r>
          </a:p>
        </p:txBody>
      </p:sp>
      <p:sp>
        <p:nvSpPr>
          <p:cNvPr name="TextBox 9" id="9"/>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
        <p:nvSpPr>
          <p:cNvPr name="TextBox 10" id="10"/>
          <p:cNvSpPr txBox="true"/>
          <p:nvPr/>
        </p:nvSpPr>
        <p:spPr>
          <a:xfrm rot="0">
            <a:off x="10027675" y="1537068"/>
            <a:ext cx="6713109" cy="2629997"/>
          </a:xfrm>
          <a:prstGeom prst="rect">
            <a:avLst/>
          </a:prstGeom>
        </p:spPr>
        <p:txBody>
          <a:bodyPr anchor="t" rtlCol="false" tIns="0" lIns="0" bIns="0" rIns="0">
            <a:spAutoFit/>
          </a:bodyPr>
          <a:lstStyle/>
          <a:p>
            <a:pPr algn="l">
              <a:lnSpc>
                <a:spcPts val="3007"/>
              </a:lnSpc>
            </a:pPr>
            <a:r>
              <a:rPr lang="en-US" sz="2148">
                <a:solidFill>
                  <a:srgbClr val="804F3B"/>
                </a:solidFill>
                <a:latin typeface="Canva Sans"/>
                <a:ea typeface="Canva Sans"/>
                <a:cs typeface="Canva Sans"/>
                <a:sym typeface="Canva Sans"/>
              </a:rPr>
              <a:t>In YOLOv9, the GELAN combines the finest qualities of CSPNet's gradient path planning and ELAN's speed optimizations during inference.</a:t>
            </a:r>
          </a:p>
          <a:p>
            <a:pPr algn="l">
              <a:lnSpc>
                <a:spcPts val="3007"/>
              </a:lnSpc>
              <a:spcBef>
                <a:spcPct val="0"/>
              </a:spcBef>
            </a:pPr>
            <a:r>
              <a:rPr lang="en-US" sz="2148">
                <a:solidFill>
                  <a:srgbClr val="804F3B"/>
                </a:solidFill>
                <a:latin typeface="Canva Sans"/>
                <a:ea typeface="Canva Sans"/>
                <a:cs typeface="Canva Sans"/>
                <a:sym typeface="Canva Sans"/>
              </a:rPr>
              <a:t>GELAN stands as a lightweight framework that emphasizes swift inference while upholding accuracy, thereby broadening the utility of computational blocks.</a:t>
            </a:r>
          </a:p>
        </p:txBody>
      </p:sp>
      <p:sp>
        <p:nvSpPr>
          <p:cNvPr name="TextBox 11" id="11"/>
          <p:cNvSpPr txBox="true"/>
          <p:nvPr/>
        </p:nvSpPr>
        <p:spPr>
          <a:xfrm rot="0">
            <a:off x="11678246" y="9896475"/>
            <a:ext cx="4742160" cy="281914"/>
          </a:xfrm>
          <a:prstGeom prst="rect">
            <a:avLst/>
          </a:prstGeom>
        </p:spPr>
        <p:txBody>
          <a:bodyPr anchor="t" rtlCol="false" tIns="0" lIns="0" bIns="0" rIns="0">
            <a:spAutoFit/>
          </a:bodyPr>
          <a:lstStyle/>
          <a:p>
            <a:pPr algn="ctr">
              <a:lnSpc>
                <a:spcPts val="2311"/>
              </a:lnSpc>
              <a:spcBef>
                <a:spcPct val="0"/>
              </a:spcBef>
            </a:pPr>
            <a:r>
              <a:rPr lang="en-US" sz="1651">
                <a:solidFill>
                  <a:srgbClr val="804F3B"/>
                </a:solidFill>
                <a:latin typeface="Canva Sans"/>
                <a:ea typeface="Canva Sans"/>
                <a:cs typeface="Canva Sans"/>
                <a:sym typeface="Canva Sans"/>
              </a:rPr>
              <a:t>Image Source:https://arxiv.org/pdf/2402.13616</a:t>
            </a:r>
          </a:p>
        </p:txBody>
      </p:sp>
    </p:spTree>
  </p:cSld>
  <p:clrMapOvr>
    <a:masterClrMapping/>
  </p:clrMapOvr>
  <p:transition spd="slow">
    <p:push dir="u"/>
  </p:transition>
</p:sld>
</file>

<file path=ppt/slides/slide14.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6824348" y="249481"/>
            <a:ext cx="4639304" cy="581808"/>
          </a:xfrm>
          <a:prstGeom prst="rect">
            <a:avLst/>
          </a:prstGeom>
        </p:spPr>
        <p:txBody>
          <a:bodyPr anchor="t" rtlCol="false" tIns="0" lIns="0" bIns="0" rIns="0">
            <a:spAutoFit/>
          </a:bodyPr>
          <a:lstStyle/>
          <a:p>
            <a:pPr algn="just">
              <a:lnSpc>
                <a:spcPts val="4628"/>
              </a:lnSpc>
            </a:pPr>
            <a:r>
              <a:rPr lang="en-US" b="true" sz="3955" u="sng">
                <a:solidFill>
                  <a:srgbClr val="804F3B"/>
                </a:solidFill>
                <a:latin typeface="Canva Sans Bold"/>
                <a:ea typeface="Canva Sans Bold"/>
                <a:cs typeface="Canva Sans Bold"/>
                <a:sym typeface="Canva Sans Bold"/>
              </a:rPr>
              <a:t>MODEL TRAINING</a:t>
            </a:r>
          </a:p>
        </p:txBody>
      </p:sp>
      <p:sp>
        <p:nvSpPr>
          <p:cNvPr name="TextBox 6" id="6"/>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14</a:t>
            </a:r>
          </a:p>
        </p:txBody>
      </p:sp>
      <p:sp>
        <p:nvSpPr>
          <p:cNvPr name="TextBox 7" id="7"/>
          <p:cNvSpPr txBox="true"/>
          <p:nvPr/>
        </p:nvSpPr>
        <p:spPr>
          <a:xfrm rot="0">
            <a:off x="840499" y="1220481"/>
            <a:ext cx="15671037" cy="8298434"/>
          </a:xfrm>
          <a:prstGeom prst="rect">
            <a:avLst/>
          </a:prstGeom>
        </p:spPr>
        <p:txBody>
          <a:bodyPr anchor="t" rtlCol="false" tIns="0" lIns="0" bIns="0" rIns="0">
            <a:spAutoFit/>
          </a:bodyPr>
          <a:lstStyle/>
          <a:p>
            <a:pPr algn="just" marL="582930" indent="-291465" lvl="1">
              <a:lnSpc>
                <a:spcPts val="5480"/>
              </a:lnSpc>
              <a:buFont typeface="Arial"/>
              <a:buChar char="•"/>
            </a:pPr>
            <a:r>
              <a:rPr lang="en-US" b="true" sz="2700" u="sng">
                <a:solidFill>
                  <a:srgbClr val="804F3B"/>
                </a:solidFill>
                <a:latin typeface="Canva Sans Bold"/>
                <a:ea typeface="Canva Sans Bold"/>
                <a:cs typeface="Canva Sans Bold"/>
                <a:sym typeface="Canva Sans Bold"/>
              </a:rPr>
              <a:t>Training Workflow</a:t>
            </a:r>
          </a:p>
          <a:p>
            <a:pPr algn="just" marL="1079499" indent="-359833" lvl="2">
              <a:lnSpc>
                <a:spcPts val="5074"/>
              </a:lnSpc>
              <a:buFont typeface="Arial"/>
              <a:buChar char="⚬"/>
            </a:pPr>
            <a:r>
              <a:rPr lang="en-US" b="true" sz="2499" u="sng">
                <a:solidFill>
                  <a:srgbClr val="804F3B"/>
                </a:solidFill>
                <a:latin typeface="Canva Sans Bold"/>
                <a:ea typeface="Canva Sans Bold"/>
                <a:cs typeface="Canva Sans Bold"/>
                <a:sym typeface="Canva Sans Bold"/>
              </a:rPr>
              <a:t>Dataset Preparation:</a:t>
            </a:r>
          </a:p>
          <a:p>
            <a:pPr algn="just" marL="1619248" indent="-404812" lvl="3">
              <a:lnSpc>
                <a:spcPts val="5074"/>
              </a:lnSpc>
              <a:buFont typeface="Arial"/>
              <a:buChar char="￭"/>
            </a:pPr>
            <a:r>
              <a:rPr lang="en-US" sz="2499">
                <a:solidFill>
                  <a:srgbClr val="804F3B"/>
                </a:solidFill>
                <a:latin typeface="Canva Sans"/>
                <a:ea typeface="Canva Sans"/>
                <a:cs typeface="Canva Sans"/>
                <a:sym typeface="Canva Sans"/>
              </a:rPr>
              <a:t>Dataset split: [70% training, 20% validation, 10% testing].</a:t>
            </a:r>
          </a:p>
          <a:p>
            <a:pPr algn="just" marL="1619248" indent="-404812" lvl="3">
              <a:lnSpc>
                <a:spcPts val="5074"/>
              </a:lnSpc>
              <a:buFont typeface="Arial"/>
              <a:buChar char="￭"/>
            </a:pPr>
            <a:r>
              <a:rPr lang="en-US" sz="2499">
                <a:solidFill>
                  <a:srgbClr val="804F3B"/>
                </a:solidFill>
                <a:latin typeface="Canva Sans"/>
                <a:ea typeface="Canva Sans"/>
                <a:cs typeface="Canva Sans"/>
                <a:sym typeface="Canva Sans"/>
              </a:rPr>
              <a:t>Preprocessed images fed into the YOLOv8 and YOLOv9 models.</a:t>
            </a:r>
          </a:p>
          <a:p>
            <a:pPr algn="just" marL="1079499" indent="-359833" lvl="2">
              <a:lnSpc>
                <a:spcPts val="5074"/>
              </a:lnSpc>
              <a:buFont typeface="Arial"/>
              <a:buChar char="⚬"/>
            </a:pPr>
            <a:r>
              <a:rPr lang="en-US" b="true" sz="2499" u="sng">
                <a:solidFill>
                  <a:srgbClr val="804F3B"/>
                </a:solidFill>
                <a:latin typeface="Canva Sans Bold"/>
                <a:ea typeface="Canva Sans Bold"/>
                <a:cs typeface="Canva Sans Bold"/>
                <a:sym typeface="Canva Sans Bold"/>
              </a:rPr>
              <a:t>Optimization Techniques:</a:t>
            </a:r>
          </a:p>
          <a:p>
            <a:pPr algn="just" marL="1619248" indent="-404812" lvl="3">
              <a:lnSpc>
                <a:spcPts val="5074"/>
              </a:lnSpc>
              <a:buFont typeface="Arial"/>
              <a:buChar char="￭"/>
            </a:pPr>
            <a:r>
              <a:rPr lang="en-US" sz="2499">
                <a:solidFill>
                  <a:srgbClr val="804F3B"/>
                </a:solidFill>
                <a:latin typeface="Canva Sans"/>
                <a:ea typeface="Canva Sans"/>
                <a:cs typeface="Canva Sans"/>
                <a:sym typeface="Canva Sans"/>
              </a:rPr>
              <a:t>Optimizers Used: Adam, Adagrad, and SGD to balance speed and accuracy.</a:t>
            </a:r>
          </a:p>
          <a:p>
            <a:pPr algn="just" marL="1619248" indent="-404812" lvl="3">
              <a:lnSpc>
                <a:spcPts val="5074"/>
              </a:lnSpc>
              <a:buFont typeface="Arial"/>
              <a:buChar char="￭"/>
            </a:pPr>
            <a:r>
              <a:rPr lang="en-US" sz="2499">
                <a:solidFill>
                  <a:srgbClr val="804F3B"/>
                </a:solidFill>
                <a:latin typeface="Canva Sans"/>
                <a:ea typeface="Canva Sans"/>
                <a:cs typeface="Canva Sans"/>
                <a:sym typeface="Canva Sans"/>
              </a:rPr>
              <a:t>Hyperparameters Tuned: Learning rate, epochs, batch size, and weight decay for enhanced performance.</a:t>
            </a:r>
          </a:p>
          <a:p>
            <a:pPr algn="just" marL="1079499" indent="-359833" lvl="2">
              <a:lnSpc>
                <a:spcPts val="5074"/>
              </a:lnSpc>
              <a:buFont typeface="Arial"/>
              <a:buChar char="⚬"/>
            </a:pPr>
            <a:r>
              <a:rPr lang="en-US" b="true" sz="2499" u="sng">
                <a:solidFill>
                  <a:srgbClr val="804F3B"/>
                </a:solidFill>
                <a:latin typeface="Canva Sans Bold"/>
                <a:ea typeface="Canva Sans Bold"/>
                <a:cs typeface="Canva Sans Bold"/>
                <a:sym typeface="Canva Sans Bold"/>
              </a:rPr>
              <a:t>Training Environment:</a:t>
            </a:r>
          </a:p>
          <a:p>
            <a:pPr algn="just" marL="1619248" indent="-404812" lvl="3">
              <a:lnSpc>
                <a:spcPts val="5074"/>
              </a:lnSpc>
              <a:buFont typeface="Arial"/>
              <a:buChar char="￭"/>
            </a:pPr>
            <a:r>
              <a:rPr lang="en-US" sz="2499">
                <a:solidFill>
                  <a:srgbClr val="804F3B"/>
                </a:solidFill>
                <a:latin typeface="Canva Sans"/>
                <a:ea typeface="Canva Sans"/>
                <a:cs typeface="Canva Sans"/>
                <a:sym typeface="Canva Sans"/>
              </a:rPr>
              <a:t>Platform: Python-based training environment.</a:t>
            </a:r>
          </a:p>
          <a:p>
            <a:pPr algn="just" marL="1619248" indent="-404812" lvl="3">
              <a:lnSpc>
                <a:spcPts val="5074"/>
              </a:lnSpc>
              <a:buFont typeface="Arial"/>
              <a:buChar char="￭"/>
            </a:pPr>
            <a:r>
              <a:rPr lang="en-US" sz="2499">
                <a:solidFill>
                  <a:srgbClr val="804F3B"/>
                </a:solidFill>
                <a:latin typeface="Canva Sans"/>
                <a:ea typeface="Canva Sans"/>
                <a:cs typeface="Canva Sans"/>
                <a:sym typeface="Canva Sans"/>
              </a:rPr>
              <a:t>Hardware: GPU-enabled PARAM Himalayas used for faster computations.</a:t>
            </a:r>
          </a:p>
          <a:p>
            <a:pPr algn="just">
              <a:lnSpc>
                <a:spcPts val="5074"/>
              </a:lnSpc>
            </a:pPr>
          </a:p>
          <a:p>
            <a:pPr algn="just">
              <a:lnSpc>
                <a:spcPts val="5074"/>
              </a:lnSpc>
            </a:pPr>
          </a:p>
        </p:txBody>
      </p:sp>
      <p:sp>
        <p:nvSpPr>
          <p:cNvPr name="TextBox 8" id="8"/>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Tree>
  </p:cSld>
  <p:clrMapOvr>
    <a:masterClrMapping/>
  </p:clrMapOvr>
  <p:transition spd="slow">
    <p:push dir="u"/>
  </p:transition>
</p:sld>
</file>

<file path=ppt/slides/slide15.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6824348" y="249481"/>
            <a:ext cx="4639304" cy="581808"/>
          </a:xfrm>
          <a:prstGeom prst="rect">
            <a:avLst/>
          </a:prstGeom>
        </p:spPr>
        <p:txBody>
          <a:bodyPr anchor="t" rtlCol="false" tIns="0" lIns="0" bIns="0" rIns="0">
            <a:spAutoFit/>
          </a:bodyPr>
          <a:lstStyle/>
          <a:p>
            <a:pPr algn="just">
              <a:lnSpc>
                <a:spcPts val="4628"/>
              </a:lnSpc>
            </a:pPr>
            <a:r>
              <a:rPr lang="en-US" b="true" sz="3955" u="sng">
                <a:solidFill>
                  <a:srgbClr val="804F3B"/>
                </a:solidFill>
                <a:latin typeface="Canva Sans Bold"/>
                <a:ea typeface="Canva Sans Bold"/>
                <a:cs typeface="Canva Sans Bold"/>
                <a:sym typeface="Canva Sans Bold"/>
              </a:rPr>
              <a:t>MODEL TRAINING</a:t>
            </a:r>
          </a:p>
        </p:txBody>
      </p:sp>
      <p:sp>
        <p:nvSpPr>
          <p:cNvPr name="TextBox 6" id="6"/>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15</a:t>
            </a:r>
          </a:p>
        </p:txBody>
      </p:sp>
      <p:sp>
        <p:nvSpPr>
          <p:cNvPr name="TextBox 7" id="7"/>
          <p:cNvSpPr txBox="true"/>
          <p:nvPr/>
        </p:nvSpPr>
        <p:spPr>
          <a:xfrm rot="0">
            <a:off x="792874" y="1315731"/>
            <a:ext cx="15671037" cy="7594600"/>
          </a:xfrm>
          <a:prstGeom prst="rect">
            <a:avLst/>
          </a:prstGeom>
        </p:spPr>
        <p:txBody>
          <a:bodyPr anchor="t" rtlCol="false" tIns="0" lIns="0" bIns="0" rIns="0">
            <a:spAutoFit/>
          </a:bodyPr>
          <a:lstStyle/>
          <a:p>
            <a:pPr algn="just">
              <a:lnSpc>
                <a:spcPts val="5074"/>
              </a:lnSpc>
            </a:pPr>
          </a:p>
          <a:p>
            <a:pPr algn="just" marL="539749" indent="-269875" lvl="1">
              <a:lnSpc>
                <a:spcPts val="5074"/>
              </a:lnSpc>
              <a:buFont typeface="Arial"/>
              <a:buChar char="•"/>
            </a:pPr>
            <a:r>
              <a:rPr lang="en-US" b="true" sz="2499" u="sng">
                <a:solidFill>
                  <a:srgbClr val="804F3B"/>
                </a:solidFill>
                <a:latin typeface="Canva Sans Bold"/>
                <a:ea typeface="Canva Sans Bold"/>
                <a:cs typeface="Canva Sans Bold"/>
                <a:sym typeface="Canva Sans Bold"/>
              </a:rPr>
              <a:t>Challenges</a:t>
            </a:r>
          </a:p>
          <a:p>
            <a:pPr algn="just" marL="1079499" indent="-359833" lvl="2">
              <a:lnSpc>
                <a:spcPts val="5074"/>
              </a:lnSpc>
              <a:buFont typeface="Arial"/>
              <a:buChar char="⚬"/>
            </a:pPr>
            <a:r>
              <a:rPr lang="en-US" sz="2499">
                <a:solidFill>
                  <a:srgbClr val="804F3B"/>
                </a:solidFill>
                <a:latin typeface="Canva Sans"/>
                <a:ea typeface="Canva Sans"/>
                <a:cs typeface="Canva Sans"/>
                <a:sym typeface="Canva Sans"/>
              </a:rPr>
              <a:t>Balancing overfitting and underfitting.</a:t>
            </a:r>
          </a:p>
          <a:p>
            <a:pPr algn="just" marL="1079499" indent="-359833" lvl="2">
              <a:lnSpc>
                <a:spcPts val="5074"/>
              </a:lnSpc>
              <a:buFont typeface="Arial"/>
              <a:buChar char="⚬"/>
            </a:pPr>
            <a:r>
              <a:rPr lang="en-US" sz="2499">
                <a:solidFill>
                  <a:srgbClr val="804F3B"/>
                </a:solidFill>
                <a:latin typeface="Canva Sans"/>
                <a:ea typeface="Canva Sans"/>
                <a:cs typeface="Canva Sans"/>
                <a:sym typeface="Canva Sans"/>
              </a:rPr>
              <a:t>Handling small drone detections amidst background noise.</a:t>
            </a:r>
          </a:p>
          <a:p>
            <a:pPr algn="just">
              <a:lnSpc>
                <a:spcPts val="5074"/>
              </a:lnSpc>
            </a:pPr>
          </a:p>
          <a:p>
            <a:pPr algn="just" marL="539749" indent="-269875" lvl="1">
              <a:lnSpc>
                <a:spcPts val="5074"/>
              </a:lnSpc>
              <a:buFont typeface="Arial"/>
              <a:buChar char="•"/>
            </a:pPr>
            <a:r>
              <a:rPr lang="en-US" b="true" sz="2499" u="sng">
                <a:solidFill>
                  <a:srgbClr val="804F3B"/>
                </a:solidFill>
                <a:latin typeface="Canva Sans Bold"/>
                <a:ea typeface="Canva Sans Bold"/>
                <a:cs typeface="Canva Sans Bold"/>
                <a:sym typeface="Canva Sans Bold"/>
              </a:rPr>
              <a:t>Outcome</a:t>
            </a:r>
          </a:p>
          <a:p>
            <a:pPr algn="just" marL="1079499" indent="-359833" lvl="2">
              <a:lnSpc>
                <a:spcPts val="5074"/>
              </a:lnSpc>
              <a:buFont typeface="Arial"/>
              <a:buChar char="⚬"/>
            </a:pPr>
            <a:r>
              <a:rPr lang="en-US" sz="2499">
                <a:solidFill>
                  <a:srgbClr val="804F3B"/>
                </a:solidFill>
                <a:latin typeface="Canva Sans"/>
                <a:ea typeface="Canva Sans"/>
                <a:cs typeface="Canva Sans"/>
                <a:sym typeface="Canva Sans"/>
              </a:rPr>
              <a:t>Improved detection accuracy on the custom self-made dataset with promising precision and recall scores.</a:t>
            </a:r>
          </a:p>
          <a:p>
            <a:pPr algn="just" marL="1079499" indent="-359833" lvl="2">
              <a:lnSpc>
                <a:spcPts val="5074"/>
              </a:lnSpc>
              <a:buFont typeface="Arial"/>
              <a:buChar char="⚬"/>
            </a:pPr>
            <a:r>
              <a:rPr lang="en-US" sz="2499">
                <a:solidFill>
                  <a:srgbClr val="804F3B"/>
                </a:solidFill>
                <a:latin typeface="Canva Sans"/>
                <a:ea typeface="Canva Sans"/>
                <a:cs typeface="Canva Sans"/>
                <a:sym typeface="Canva Sans"/>
              </a:rPr>
              <a:t>Both YOLOv8 and YOLOv9 showed significant performance gains after tuning but YOLOv9 was faster as well as more accurate in our case for drone detection so we worked on this one more as compared to other.</a:t>
            </a:r>
          </a:p>
          <a:p>
            <a:pPr algn="just">
              <a:lnSpc>
                <a:spcPts val="5074"/>
              </a:lnSpc>
            </a:pPr>
          </a:p>
        </p:txBody>
      </p:sp>
      <p:sp>
        <p:nvSpPr>
          <p:cNvPr name="TextBox 8" id="8"/>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Tree>
  </p:cSld>
  <p:clrMapOvr>
    <a:masterClrMapping/>
  </p:clrMapOvr>
  <p:transition spd="slow">
    <p:push dir="u"/>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Freeform 5" id="5"/>
          <p:cNvSpPr/>
          <p:nvPr/>
        </p:nvSpPr>
        <p:spPr>
          <a:xfrm flipH="false" flipV="false" rot="0">
            <a:off x="5379439" y="1583914"/>
            <a:ext cx="7529122" cy="7529122"/>
          </a:xfrm>
          <a:custGeom>
            <a:avLst/>
            <a:gdLst/>
            <a:ahLst/>
            <a:cxnLst/>
            <a:rect r="r" b="b" t="t" l="l"/>
            <a:pathLst>
              <a:path h="7529122" w="7529122">
                <a:moveTo>
                  <a:pt x="0" y="0"/>
                </a:moveTo>
                <a:lnTo>
                  <a:pt x="7529122" y="0"/>
                </a:lnTo>
                <a:lnTo>
                  <a:pt x="7529122" y="7529123"/>
                </a:lnTo>
                <a:lnTo>
                  <a:pt x="0" y="7529123"/>
                </a:lnTo>
                <a:lnTo>
                  <a:pt x="0" y="0"/>
                </a:lnTo>
                <a:close/>
              </a:path>
            </a:pathLst>
          </a:custGeom>
          <a:blipFill>
            <a:blip r:embed="rId2"/>
            <a:stretch>
              <a:fillRect l="0" t="0" r="0" b="0"/>
            </a:stretch>
          </a:blipFill>
        </p:spPr>
      </p:sp>
      <p:sp>
        <p:nvSpPr>
          <p:cNvPr name="TextBox 6" id="6"/>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16</a:t>
            </a:r>
          </a:p>
        </p:txBody>
      </p:sp>
      <p:sp>
        <p:nvSpPr>
          <p:cNvPr name="TextBox 7" id="7"/>
          <p:cNvSpPr txBox="true"/>
          <p:nvPr/>
        </p:nvSpPr>
        <p:spPr>
          <a:xfrm rot="0">
            <a:off x="13378902" y="9950508"/>
            <a:ext cx="6742814" cy="336492"/>
          </a:xfrm>
          <a:prstGeom prst="rect">
            <a:avLst/>
          </a:prstGeom>
        </p:spPr>
        <p:txBody>
          <a:bodyPr anchor="t" rtlCol="false" tIns="0" lIns="0" bIns="0" rIns="0">
            <a:spAutoFit/>
          </a:bodyPr>
          <a:lstStyle/>
          <a:p>
            <a:pPr algn="l">
              <a:lnSpc>
                <a:spcPts val="2901"/>
              </a:lnSpc>
              <a:spcBef>
                <a:spcPct val="0"/>
              </a:spcBef>
            </a:pPr>
            <a:r>
              <a:rPr lang="en-US" sz="1813">
                <a:solidFill>
                  <a:srgbClr val="804F3B"/>
                </a:solidFill>
                <a:latin typeface="Canva Sans"/>
                <a:ea typeface="Canva Sans"/>
                <a:cs typeface="Canva Sans"/>
                <a:sym typeface="Canva Sans"/>
              </a:rPr>
              <a:t>Source:  Self Created Dataset</a:t>
            </a:r>
          </a:p>
        </p:txBody>
      </p:sp>
      <p:sp>
        <p:nvSpPr>
          <p:cNvPr name="TextBox 8" id="8"/>
          <p:cNvSpPr txBox="true"/>
          <p:nvPr/>
        </p:nvSpPr>
        <p:spPr>
          <a:xfrm rot="0">
            <a:off x="7192672" y="468947"/>
            <a:ext cx="4082772" cy="758826"/>
          </a:xfrm>
          <a:prstGeom prst="rect">
            <a:avLst/>
          </a:prstGeom>
        </p:spPr>
        <p:txBody>
          <a:bodyPr anchor="t" rtlCol="false" tIns="0" lIns="0" bIns="0" rIns="0">
            <a:spAutoFit/>
          </a:bodyPr>
          <a:lstStyle/>
          <a:p>
            <a:pPr algn="ctr">
              <a:lnSpc>
                <a:spcPts val="6399"/>
              </a:lnSpc>
              <a:spcBef>
                <a:spcPct val="0"/>
              </a:spcBef>
            </a:pPr>
            <a:r>
              <a:rPr lang="en-US" b="true" sz="3999">
                <a:solidFill>
                  <a:srgbClr val="804F3B"/>
                </a:solidFill>
                <a:latin typeface="Canva Sans Bold"/>
                <a:ea typeface="Canva Sans Bold"/>
                <a:cs typeface="Canva Sans Bold"/>
                <a:sym typeface="Canva Sans Bold"/>
              </a:rPr>
              <a:t>Training Dataset</a:t>
            </a:r>
          </a:p>
        </p:txBody>
      </p:sp>
      <p:sp>
        <p:nvSpPr>
          <p:cNvPr name="TextBox 9" id="9"/>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Tree>
  </p:cSld>
  <p:clrMapOvr>
    <a:masterClrMapping/>
  </p:clrMapOvr>
  <p:transition spd="slow">
    <p:push dir="u"/>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Freeform 5" id="5"/>
          <p:cNvSpPr/>
          <p:nvPr/>
        </p:nvSpPr>
        <p:spPr>
          <a:xfrm flipH="false" flipV="false" rot="0">
            <a:off x="5366238" y="1570713"/>
            <a:ext cx="7555524" cy="7555524"/>
          </a:xfrm>
          <a:custGeom>
            <a:avLst/>
            <a:gdLst/>
            <a:ahLst/>
            <a:cxnLst/>
            <a:rect r="r" b="b" t="t" l="l"/>
            <a:pathLst>
              <a:path h="7555524" w="7555524">
                <a:moveTo>
                  <a:pt x="0" y="0"/>
                </a:moveTo>
                <a:lnTo>
                  <a:pt x="7555524" y="0"/>
                </a:lnTo>
                <a:lnTo>
                  <a:pt x="7555524" y="7555525"/>
                </a:lnTo>
                <a:lnTo>
                  <a:pt x="0" y="7555525"/>
                </a:lnTo>
                <a:lnTo>
                  <a:pt x="0" y="0"/>
                </a:lnTo>
                <a:close/>
              </a:path>
            </a:pathLst>
          </a:custGeom>
          <a:blipFill>
            <a:blip r:embed="rId2"/>
            <a:stretch>
              <a:fillRect l="0" t="0" r="0" b="0"/>
            </a:stretch>
          </a:blipFill>
        </p:spPr>
      </p:sp>
      <p:sp>
        <p:nvSpPr>
          <p:cNvPr name="TextBox 6" id="6"/>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17</a:t>
            </a:r>
          </a:p>
        </p:txBody>
      </p:sp>
      <p:sp>
        <p:nvSpPr>
          <p:cNvPr name="TextBox 7" id="7"/>
          <p:cNvSpPr txBox="true"/>
          <p:nvPr/>
        </p:nvSpPr>
        <p:spPr>
          <a:xfrm rot="0">
            <a:off x="13369377" y="9950508"/>
            <a:ext cx="6742814" cy="336492"/>
          </a:xfrm>
          <a:prstGeom prst="rect">
            <a:avLst/>
          </a:prstGeom>
        </p:spPr>
        <p:txBody>
          <a:bodyPr anchor="t" rtlCol="false" tIns="0" lIns="0" bIns="0" rIns="0">
            <a:spAutoFit/>
          </a:bodyPr>
          <a:lstStyle/>
          <a:p>
            <a:pPr algn="l">
              <a:lnSpc>
                <a:spcPts val="2901"/>
              </a:lnSpc>
              <a:spcBef>
                <a:spcPct val="0"/>
              </a:spcBef>
            </a:pPr>
            <a:r>
              <a:rPr lang="en-US" sz="1813">
                <a:solidFill>
                  <a:srgbClr val="804F3B"/>
                </a:solidFill>
                <a:latin typeface="Canva Sans"/>
                <a:ea typeface="Canva Sans"/>
                <a:cs typeface="Canva Sans"/>
                <a:sym typeface="Canva Sans"/>
              </a:rPr>
              <a:t>Source:  Self Created Dataset</a:t>
            </a:r>
          </a:p>
        </p:txBody>
      </p:sp>
      <p:sp>
        <p:nvSpPr>
          <p:cNvPr name="TextBox 8" id="8"/>
          <p:cNvSpPr txBox="true"/>
          <p:nvPr/>
        </p:nvSpPr>
        <p:spPr>
          <a:xfrm rot="0">
            <a:off x="7296971" y="468947"/>
            <a:ext cx="3874175" cy="758826"/>
          </a:xfrm>
          <a:prstGeom prst="rect">
            <a:avLst/>
          </a:prstGeom>
        </p:spPr>
        <p:txBody>
          <a:bodyPr anchor="t" rtlCol="false" tIns="0" lIns="0" bIns="0" rIns="0">
            <a:spAutoFit/>
          </a:bodyPr>
          <a:lstStyle/>
          <a:p>
            <a:pPr algn="ctr">
              <a:lnSpc>
                <a:spcPts val="6399"/>
              </a:lnSpc>
              <a:spcBef>
                <a:spcPct val="0"/>
              </a:spcBef>
            </a:pPr>
            <a:r>
              <a:rPr lang="en-US" b="true" sz="3999">
                <a:solidFill>
                  <a:srgbClr val="804F3B"/>
                </a:solidFill>
                <a:latin typeface="Canva Sans Bold"/>
                <a:ea typeface="Canva Sans Bold"/>
                <a:cs typeface="Canva Sans Bold"/>
                <a:sym typeface="Canva Sans Bold"/>
              </a:rPr>
              <a:t>Testing Dataset</a:t>
            </a:r>
          </a:p>
        </p:txBody>
      </p:sp>
      <p:sp>
        <p:nvSpPr>
          <p:cNvPr name="TextBox 9" id="9"/>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Tree>
  </p:cSld>
  <p:clrMapOvr>
    <a:masterClrMapping/>
  </p:clrMapOvr>
  <p:transition spd="slow">
    <p:push dir="u"/>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Freeform 5" id="5"/>
          <p:cNvSpPr/>
          <p:nvPr/>
        </p:nvSpPr>
        <p:spPr>
          <a:xfrm flipH="false" flipV="false" rot="0">
            <a:off x="7172302" y="1063106"/>
            <a:ext cx="9467722" cy="4661632"/>
          </a:xfrm>
          <a:custGeom>
            <a:avLst/>
            <a:gdLst/>
            <a:ahLst/>
            <a:cxnLst/>
            <a:rect r="r" b="b" t="t" l="l"/>
            <a:pathLst>
              <a:path h="4661632" w="9467722">
                <a:moveTo>
                  <a:pt x="0" y="0"/>
                </a:moveTo>
                <a:lnTo>
                  <a:pt x="9467723" y="0"/>
                </a:lnTo>
                <a:lnTo>
                  <a:pt x="9467723" y="4661632"/>
                </a:lnTo>
                <a:lnTo>
                  <a:pt x="0" y="4661632"/>
                </a:lnTo>
                <a:lnTo>
                  <a:pt x="0" y="0"/>
                </a:lnTo>
                <a:close/>
              </a:path>
            </a:pathLst>
          </a:custGeom>
          <a:blipFill>
            <a:blip r:embed="rId2"/>
            <a:stretch>
              <a:fillRect l="-10524" t="0" r="-7358" b="-18212"/>
            </a:stretch>
          </a:blipFill>
        </p:spPr>
      </p:sp>
      <p:sp>
        <p:nvSpPr>
          <p:cNvPr name="Freeform 6" id="6"/>
          <p:cNvSpPr/>
          <p:nvPr/>
        </p:nvSpPr>
        <p:spPr>
          <a:xfrm flipH="false" flipV="false" rot="0">
            <a:off x="0" y="6771379"/>
            <a:ext cx="16640025" cy="578086"/>
          </a:xfrm>
          <a:custGeom>
            <a:avLst/>
            <a:gdLst/>
            <a:ahLst/>
            <a:cxnLst/>
            <a:rect r="r" b="b" t="t" l="l"/>
            <a:pathLst>
              <a:path h="578086" w="16640025">
                <a:moveTo>
                  <a:pt x="0" y="0"/>
                </a:moveTo>
                <a:lnTo>
                  <a:pt x="16640025" y="0"/>
                </a:lnTo>
                <a:lnTo>
                  <a:pt x="16640025" y="578087"/>
                </a:lnTo>
                <a:lnTo>
                  <a:pt x="0" y="578087"/>
                </a:lnTo>
                <a:lnTo>
                  <a:pt x="0" y="0"/>
                </a:lnTo>
                <a:close/>
              </a:path>
            </a:pathLst>
          </a:custGeom>
          <a:blipFill>
            <a:blip r:embed="rId3"/>
            <a:stretch>
              <a:fillRect l="-7818" t="0" r="-2359" b="-7036"/>
            </a:stretch>
          </a:blipFill>
        </p:spPr>
      </p:sp>
      <p:sp>
        <p:nvSpPr>
          <p:cNvPr name="Freeform 7" id="7"/>
          <p:cNvSpPr/>
          <p:nvPr/>
        </p:nvSpPr>
        <p:spPr>
          <a:xfrm flipH="false" flipV="false" rot="0">
            <a:off x="0" y="7826359"/>
            <a:ext cx="16640025" cy="2441591"/>
          </a:xfrm>
          <a:custGeom>
            <a:avLst/>
            <a:gdLst/>
            <a:ahLst/>
            <a:cxnLst/>
            <a:rect r="r" b="b" t="t" l="l"/>
            <a:pathLst>
              <a:path h="2441591" w="16640025">
                <a:moveTo>
                  <a:pt x="0" y="0"/>
                </a:moveTo>
                <a:lnTo>
                  <a:pt x="16640025" y="0"/>
                </a:lnTo>
                <a:lnTo>
                  <a:pt x="16640025" y="2441591"/>
                </a:lnTo>
                <a:lnTo>
                  <a:pt x="0" y="2441591"/>
                </a:lnTo>
                <a:lnTo>
                  <a:pt x="0" y="0"/>
                </a:lnTo>
                <a:close/>
              </a:path>
            </a:pathLst>
          </a:custGeom>
          <a:blipFill>
            <a:blip r:embed="rId4"/>
            <a:stretch>
              <a:fillRect l="0" t="-118320" r="0" b="-23620"/>
            </a:stretch>
          </a:blipFill>
        </p:spPr>
      </p:sp>
      <p:sp>
        <p:nvSpPr>
          <p:cNvPr name="TextBox 8" id="8"/>
          <p:cNvSpPr txBox="true"/>
          <p:nvPr/>
        </p:nvSpPr>
        <p:spPr>
          <a:xfrm rot="0">
            <a:off x="5338766" y="51935"/>
            <a:ext cx="6841615" cy="581808"/>
          </a:xfrm>
          <a:prstGeom prst="rect">
            <a:avLst/>
          </a:prstGeom>
        </p:spPr>
        <p:txBody>
          <a:bodyPr anchor="t" rtlCol="false" tIns="0" lIns="0" bIns="0" rIns="0">
            <a:spAutoFit/>
          </a:bodyPr>
          <a:lstStyle/>
          <a:p>
            <a:pPr algn="just">
              <a:lnSpc>
                <a:spcPts val="4628"/>
              </a:lnSpc>
            </a:pPr>
            <a:r>
              <a:rPr lang="en-US" b="true" sz="3955" u="sng">
                <a:solidFill>
                  <a:srgbClr val="804F3B"/>
                </a:solidFill>
                <a:latin typeface="Canva Sans Bold"/>
                <a:ea typeface="Canva Sans Bold"/>
                <a:cs typeface="Canva Sans Bold"/>
                <a:sym typeface="Canva Sans Bold"/>
              </a:rPr>
              <a:t>RESULTS AND DISCUSSION</a:t>
            </a:r>
          </a:p>
        </p:txBody>
      </p:sp>
      <p:sp>
        <p:nvSpPr>
          <p:cNvPr name="TextBox 9" id="9"/>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18</a:t>
            </a:r>
          </a:p>
        </p:txBody>
      </p:sp>
      <p:sp>
        <p:nvSpPr>
          <p:cNvPr name="TextBox 10" id="10"/>
          <p:cNvSpPr txBox="true"/>
          <p:nvPr/>
        </p:nvSpPr>
        <p:spPr>
          <a:xfrm rot="0">
            <a:off x="432891" y="1281440"/>
            <a:ext cx="6665523" cy="2951998"/>
          </a:xfrm>
          <a:prstGeom prst="rect">
            <a:avLst/>
          </a:prstGeom>
        </p:spPr>
        <p:txBody>
          <a:bodyPr anchor="t" rtlCol="false" tIns="0" lIns="0" bIns="0" rIns="0">
            <a:spAutoFit/>
          </a:bodyPr>
          <a:lstStyle/>
          <a:p>
            <a:pPr algn="ctr">
              <a:lnSpc>
                <a:spcPts val="3441"/>
              </a:lnSpc>
            </a:pPr>
          </a:p>
          <a:p>
            <a:pPr algn="ctr">
              <a:lnSpc>
                <a:spcPts val="3441"/>
              </a:lnSpc>
              <a:spcBef>
                <a:spcPct val="0"/>
              </a:spcBef>
            </a:pPr>
            <a:r>
              <a:rPr lang="en-US" sz="1738">
                <a:solidFill>
                  <a:srgbClr val="000000"/>
                </a:solidFill>
                <a:latin typeface="Canva Sans"/>
                <a:ea typeface="Canva Sans"/>
                <a:cs typeface="Canva Sans"/>
                <a:sym typeface="Canva Sans"/>
              </a:rPr>
              <a:t>We looked into a few of the models such as yolov8 ,resnet and the yolov9 model.After training the YOLOv9 model, we evaluated its performance using standard metrics such as precision, recall, and confidence. The following sections provide a detailed analysis of the model’s performance, illustrated with relevant curves and a confusion matrix.</a:t>
            </a:r>
          </a:p>
        </p:txBody>
      </p:sp>
      <p:sp>
        <p:nvSpPr>
          <p:cNvPr name="TextBox 11" id="11"/>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Tree>
  </p:cSld>
  <p:clrMapOvr>
    <a:masterClrMapping/>
  </p:clrMapOvr>
  <p:transition spd="slow">
    <p:push dir="u"/>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Freeform 5" id="5"/>
          <p:cNvSpPr/>
          <p:nvPr/>
        </p:nvSpPr>
        <p:spPr>
          <a:xfrm flipH="false" flipV="false" rot="0">
            <a:off x="11211734" y="298145"/>
            <a:ext cx="5471858" cy="4845355"/>
          </a:xfrm>
          <a:custGeom>
            <a:avLst/>
            <a:gdLst/>
            <a:ahLst/>
            <a:cxnLst/>
            <a:rect r="r" b="b" t="t" l="l"/>
            <a:pathLst>
              <a:path h="4845355" w="5471858">
                <a:moveTo>
                  <a:pt x="0" y="0"/>
                </a:moveTo>
                <a:lnTo>
                  <a:pt x="5471858" y="0"/>
                </a:lnTo>
                <a:lnTo>
                  <a:pt x="5471858" y="4845355"/>
                </a:lnTo>
                <a:lnTo>
                  <a:pt x="0" y="4845355"/>
                </a:lnTo>
                <a:lnTo>
                  <a:pt x="0" y="0"/>
                </a:lnTo>
                <a:close/>
              </a:path>
            </a:pathLst>
          </a:custGeom>
          <a:blipFill>
            <a:blip r:embed="rId2"/>
            <a:stretch>
              <a:fillRect l="-3841" t="0" r="-7019" b="0"/>
            </a:stretch>
          </a:blipFill>
          <a:ln cap="sq">
            <a:noFill/>
            <a:prstDash val="solid"/>
            <a:miter/>
          </a:ln>
        </p:spPr>
      </p:sp>
      <p:sp>
        <p:nvSpPr>
          <p:cNvPr name="Freeform 6" id="6"/>
          <p:cNvSpPr/>
          <p:nvPr/>
        </p:nvSpPr>
        <p:spPr>
          <a:xfrm flipH="false" flipV="false" rot="0">
            <a:off x="11133245" y="5560382"/>
            <a:ext cx="5550346" cy="3697918"/>
          </a:xfrm>
          <a:custGeom>
            <a:avLst/>
            <a:gdLst/>
            <a:ahLst/>
            <a:cxnLst/>
            <a:rect r="r" b="b" t="t" l="l"/>
            <a:pathLst>
              <a:path h="3697918" w="5550346">
                <a:moveTo>
                  <a:pt x="0" y="0"/>
                </a:moveTo>
                <a:lnTo>
                  <a:pt x="5550347" y="0"/>
                </a:lnTo>
                <a:lnTo>
                  <a:pt x="5550347" y="3697918"/>
                </a:lnTo>
                <a:lnTo>
                  <a:pt x="0" y="3697918"/>
                </a:lnTo>
                <a:lnTo>
                  <a:pt x="0" y="0"/>
                </a:lnTo>
                <a:close/>
              </a:path>
            </a:pathLst>
          </a:custGeom>
          <a:blipFill>
            <a:blip r:embed="rId3"/>
            <a:stretch>
              <a:fillRect l="0" t="0" r="0" b="0"/>
            </a:stretch>
          </a:blipFill>
        </p:spPr>
      </p:sp>
      <p:sp>
        <p:nvSpPr>
          <p:cNvPr name="TextBox 7" id="7"/>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19</a:t>
            </a:r>
          </a:p>
        </p:txBody>
      </p:sp>
      <p:sp>
        <p:nvSpPr>
          <p:cNvPr name="TextBox 8" id="8"/>
          <p:cNvSpPr txBox="true"/>
          <p:nvPr/>
        </p:nvSpPr>
        <p:spPr>
          <a:xfrm rot="0">
            <a:off x="803531" y="1000125"/>
            <a:ext cx="10027274" cy="2736634"/>
          </a:xfrm>
          <a:prstGeom prst="rect">
            <a:avLst/>
          </a:prstGeom>
        </p:spPr>
        <p:txBody>
          <a:bodyPr anchor="t" rtlCol="false" tIns="0" lIns="0" bIns="0" rIns="0">
            <a:spAutoFit/>
          </a:bodyPr>
          <a:lstStyle/>
          <a:p>
            <a:pPr algn="ctr">
              <a:lnSpc>
                <a:spcPts val="2186"/>
              </a:lnSpc>
            </a:pPr>
            <a:r>
              <a:rPr lang="en-US" sz="1561">
                <a:solidFill>
                  <a:srgbClr val="804F3B"/>
                </a:solidFill>
                <a:latin typeface="Canva Sans"/>
                <a:ea typeface="Canva Sans"/>
                <a:cs typeface="Canva Sans"/>
                <a:sym typeface="Canva Sans"/>
              </a:rPr>
              <a:t>1. Confusion Matrix</a:t>
            </a:r>
          </a:p>
          <a:p>
            <a:pPr algn="l" marL="337137" indent="-168569" lvl="1">
              <a:lnSpc>
                <a:spcPts val="2186"/>
              </a:lnSpc>
              <a:buFont typeface="Arial"/>
              <a:buChar char="•"/>
            </a:pPr>
            <a:r>
              <a:rPr lang="en-US" b="true" sz="1561">
                <a:solidFill>
                  <a:srgbClr val="804F3B"/>
                </a:solidFill>
                <a:latin typeface="Canva Sans Bold"/>
                <a:ea typeface="Canva Sans Bold"/>
                <a:cs typeface="Canva Sans Bold"/>
                <a:sym typeface="Canva Sans Bold"/>
              </a:rPr>
              <a:t>True Positives (224)</a:t>
            </a:r>
            <a:r>
              <a:rPr lang="en-US" sz="1561">
                <a:solidFill>
                  <a:srgbClr val="804F3B"/>
                </a:solidFill>
                <a:latin typeface="Canva Sans"/>
                <a:ea typeface="Canva Sans"/>
                <a:cs typeface="Canva Sans"/>
                <a:sym typeface="Canva Sans"/>
              </a:rPr>
              <a:t>: Correctly identified "drone" instances.</a:t>
            </a:r>
          </a:p>
          <a:p>
            <a:pPr algn="l" marL="337137" indent="-168569" lvl="1">
              <a:lnSpc>
                <a:spcPts val="2186"/>
              </a:lnSpc>
              <a:buFont typeface="Arial"/>
              <a:buChar char="•"/>
            </a:pPr>
            <a:r>
              <a:rPr lang="en-US" b="true" sz="1561">
                <a:solidFill>
                  <a:srgbClr val="804F3B"/>
                </a:solidFill>
                <a:latin typeface="Canva Sans Bold"/>
                <a:ea typeface="Canva Sans Bold"/>
                <a:cs typeface="Canva Sans Bold"/>
                <a:sym typeface="Canva Sans Bold"/>
              </a:rPr>
              <a:t>False Positives (12)</a:t>
            </a:r>
            <a:r>
              <a:rPr lang="en-US" sz="1561">
                <a:solidFill>
                  <a:srgbClr val="804F3B"/>
                </a:solidFill>
                <a:latin typeface="Canva Sans"/>
                <a:ea typeface="Canva Sans"/>
                <a:cs typeface="Canva Sans"/>
                <a:sym typeface="Canva Sans"/>
              </a:rPr>
              <a:t>: Background misclassified as "drone."</a:t>
            </a:r>
          </a:p>
          <a:p>
            <a:pPr algn="l" marL="337137" indent="-168569" lvl="1">
              <a:lnSpc>
                <a:spcPts val="2186"/>
              </a:lnSpc>
              <a:buFont typeface="Arial"/>
              <a:buChar char="•"/>
            </a:pPr>
            <a:r>
              <a:rPr lang="en-US" b="true" sz="1561">
                <a:solidFill>
                  <a:srgbClr val="804F3B"/>
                </a:solidFill>
                <a:latin typeface="Canva Sans Bold"/>
                <a:ea typeface="Canva Sans Bold"/>
                <a:cs typeface="Canva Sans Bold"/>
                <a:sym typeface="Canva Sans Bold"/>
              </a:rPr>
              <a:t>False Negatives (14)</a:t>
            </a:r>
            <a:r>
              <a:rPr lang="en-US" sz="1561">
                <a:solidFill>
                  <a:srgbClr val="804F3B"/>
                </a:solidFill>
                <a:latin typeface="Canva Sans"/>
                <a:ea typeface="Canva Sans"/>
                <a:cs typeface="Canva Sans"/>
                <a:sym typeface="Canva Sans"/>
              </a:rPr>
              <a:t>: Drones misclassified as "background."</a:t>
            </a:r>
          </a:p>
          <a:p>
            <a:pPr algn="l" marL="337137" indent="-168569" lvl="1">
              <a:lnSpc>
                <a:spcPts val="2186"/>
              </a:lnSpc>
              <a:buFont typeface="Arial"/>
              <a:buChar char="•"/>
            </a:pPr>
            <a:r>
              <a:rPr lang="en-US" b="true" sz="1561">
                <a:solidFill>
                  <a:srgbClr val="804F3B"/>
                </a:solidFill>
                <a:latin typeface="Canva Sans Bold"/>
                <a:ea typeface="Canva Sans Bold"/>
                <a:cs typeface="Canva Sans Bold"/>
                <a:sym typeface="Canva Sans Bold"/>
              </a:rPr>
              <a:t>True Negatives</a:t>
            </a:r>
            <a:r>
              <a:rPr lang="en-US" sz="1561">
                <a:solidFill>
                  <a:srgbClr val="804F3B"/>
                </a:solidFill>
                <a:latin typeface="Canva Sans"/>
                <a:ea typeface="Canva Sans"/>
                <a:cs typeface="Canva Sans"/>
                <a:sym typeface="Canva Sans"/>
              </a:rPr>
              <a:t>: Correctly identified "background."</a:t>
            </a:r>
          </a:p>
          <a:p>
            <a:pPr algn="l">
              <a:lnSpc>
                <a:spcPts val="2186"/>
              </a:lnSpc>
            </a:pPr>
            <a:r>
              <a:rPr lang="en-US" sz="1561">
                <a:solidFill>
                  <a:srgbClr val="804F3B"/>
                </a:solidFill>
                <a:latin typeface="Canva Sans"/>
                <a:ea typeface="Canva Sans"/>
                <a:cs typeface="Canva Sans"/>
                <a:sym typeface="Canva Sans"/>
              </a:rPr>
              <a:t> </a:t>
            </a:r>
            <a:r>
              <a:rPr lang="en-US" sz="1561" b="true">
                <a:solidFill>
                  <a:srgbClr val="804F3B"/>
                </a:solidFill>
                <a:latin typeface="Canva Sans Bold"/>
                <a:ea typeface="Canva Sans Bold"/>
                <a:cs typeface="Canva Sans Bold"/>
                <a:sym typeface="Canva Sans Bold"/>
              </a:rPr>
              <a:t>Key Observations:</a:t>
            </a:r>
          </a:p>
          <a:p>
            <a:pPr algn="l" marL="337137" indent="-168569" lvl="1">
              <a:lnSpc>
                <a:spcPts val="2186"/>
              </a:lnSpc>
              <a:buFont typeface="Arial"/>
              <a:buChar char="•"/>
            </a:pPr>
            <a:r>
              <a:rPr lang="en-US" b="true" sz="1561">
                <a:solidFill>
                  <a:srgbClr val="804F3B"/>
                </a:solidFill>
                <a:latin typeface="Canva Sans Bold"/>
                <a:ea typeface="Canva Sans Bold"/>
                <a:cs typeface="Canva Sans Bold"/>
                <a:sym typeface="Canva Sans Bold"/>
              </a:rPr>
              <a:t>High True Positives (224)</a:t>
            </a:r>
            <a:r>
              <a:rPr lang="en-US" sz="1561">
                <a:solidFill>
                  <a:srgbClr val="804F3B"/>
                </a:solidFill>
                <a:latin typeface="Canva Sans"/>
                <a:ea typeface="Canva Sans"/>
                <a:cs typeface="Canva Sans"/>
                <a:sym typeface="Canva Sans"/>
              </a:rPr>
              <a:t> indicate strong performance in detecting drones.</a:t>
            </a:r>
          </a:p>
          <a:p>
            <a:pPr algn="l" marL="337137" indent="-168569" lvl="1">
              <a:lnSpc>
                <a:spcPts val="2186"/>
              </a:lnSpc>
              <a:buFont typeface="Arial"/>
              <a:buChar char="•"/>
            </a:pPr>
            <a:r>
              <a:rPr lang="en-US" sz="1561">
                <a:solidFill>
                  <a:srgbClr val="804F3B"/>
                </a:solidFill>
                <a:latin typeface="Canva Sans"/>
                <a:ea typeface="Canva Sans"/>
                <a:cs typeface="Canva Sans"/>
                <a:sym typeface="Canva Sans"/>
              </a:rPr>
              <a:t>Misclassifications (12 FP, 14 FN) suggest minor improvement areas for reducing false alarms and missed detections.</a:t>
            </a:r>
          </a:p>
          <a:p>
            <a:pPr algn="l">
              <a:lnSpc>
                <a:spcPts val="2186"/>
              </a:lnSpc>
              <a:spcBef>
                <a:spcPct val="0"/>
              </a:spcBef>
            </a:pPr>
          </a:p>
        </p:txBody>
      </p:sp>
      <p:sp>
        <p:nvSpPr>
          <p:cNvPr name="TextBox 9" id="9"/>
          <p:cNvSpPr txBox="true"/>
          <p:nvPr/>
        </p:nvSpPr>
        <p:spPr>
          <a:xfrm rot="0">
            <a:off x="1028700" y="5809945"/>
            <a:ext cx="9802105" cy="1882253"/>
          </a:xfrm>
          <a:prstGeom prst="rect">
            <a:avLst/>
          </a:prstGeom>
        </p:spPr>
        <p:txBody>
          <a:bodyPr anchor="t" rtlCol="false" tIns="0" lIns="0" bIns="0" rIns="0">
            <a:spAutoFit/>
          </a:bodyPr>
          <a:lstStyle/>
          <a:p>
            <a:pPr algn="ctr">
              <a:lnSpc>
                <a:spcPts val="2151"/>
              </a:lnSpc>
            </a:pPr>
            <a:r>
              <a:rPr lang="en-US" sz="1536">
                <a:solidFill>
                  <a:srgbClr val="804F3B"/>
                </a:solidFill>
                <a:latin typeface="Canva Sans"/>
                <a:ea typeface="Canva Sans"/>
                <a:cs typeface="Canva Sans"/>
                <a:sym typeface="Canva Sans"/>
              </a:rPr>
              <a:t>2. Precision-Recall Curve</a:t>
            </a:r>
          </a:p>
          <a:p>
            <a:pPr algn="just">
              <a:lnSpc>
                <a:spcPts val="2151"/>
              </a:lnSpc>
            </a:pPr>
            <a:r>
              <a:rPr lang="en-US" sz="1536">
                <a:solidFill>
                  <a:srgbClr val="804F3B"/>
                </a:solidFill>
                <a:latin typeface="Canva Sans"/>
                <a:ea typeface="Canva Sans"/>
                <a:cs typeface="Canva Sans"/>
                <a:sym typeface="Canva Sans"/>
              </a:rPr>
              <a:t>The curve demonstrates that as recall increases, precision drops slightly, indicating the model’s strong performance in detecting objects.</a:t>
            </a:r>
          </a:p>
          <a:p>
            <a:pPr algn="just">
              <a:lnSpc>
                <a:spcPts val="2151"/>
              </a:lnSpc>
            </a:pPr>
            <a:r>
              <a:rPr lang="en-US" sz="1536">
                <a:solidFill>
                  <a:srgbClr val="804F3B"/>
                </a:solidFill>
                <a:latin typeface="Canva Sans"/>
                <a:ea typeface="Canva Sans"/>
                <a:cs typeface="Canva Sans"/>
                <a:sym typeface="Canva Sans"/>
              </a:rPr>
              <a:t>The Precision-Recall Curve illustrates the model's excellent detection performance, achieving a mean Average Precision (mAP) of 0.962 for both the 'drone' class and all classes combined at an IoU threshold of 0.5, signifying its high reliability in minimizing false positives and negatives.</a:t>
            </a:r>
          </a:p>
          <a:p>
            <a:pPr algn="just">
              <a:lnSpc>
                <a:spcPts val="2151"/>
              </a:lnSpc>
              <a:spcBef>
                <a:spcPct val="0"/>
              </a:spcBef>
            </a:pPr>
          </a:p>
        </p:txBody>
      </p:sp>
      <p:sp>
        <p:nvSpPr>
          <p:cNvPr name="TextBox 10" id="10"/>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Tree>
  </p:cSld>
  <p:clrMapOvr>
    <a:masterClrMapping/>
  </p:clrMapOvr>
  <p:transition spd="slow">
    <p:push dir="u"/>
  </p:transition>
</p:sld>
</file>

<file path=ppt/slides/slide2.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028700" y="2611837"/>
            <a:ext cx="15690783" cy="1568450"/>
          </a:xfrm>
          <a:prstGeom prst="rect">
            <a:avLst/>
          </a:prstGeom>
        </p:spPr>
        <p:txBody>
          <a:bodyPr anchor="t" rtlCol="false" tIns="0" lIns="0" bIns="0" rIns="0">
            <a:spAutoFit/>
          </a:bodyPr>
          <a:lstStyle/>
          <a:p>
            <a:pPr algn="l">
              <a:lnSpc>
                <a:spcPts val="6399"/>
              </a:lnSpc>
            </a:pPr>
            <a:r>
              <a:rPr lang="en-US" sz="3999" spc="39" b="true">
                <a:solidFill>
                  <a:srgbClr val="804F3B"/>
                </a:solidFill>
                <a:latin typeface="Canva Sans Bold"/>
                <a:ea typeface="Canva Sans Bold"/>
                <a:cs typeface="Canva Sans Bold"/>
                <a:sym typeface="Canva Sans Bold"/>
              </a:rPr>
              <a:t>To detect drones or UAV’s (Unmanned Aerial Vehicles) and find or create an effective method to neutralize them</a:t>
            </a:r>
          </a:p>
        </p:txBody>
      </p:sp>
      <p:sp>
        <p:nvSpPr>
          <p:cNvPr name="TextBox 6" id="6"/>
          <p:cNvSpPr txBox="true"/>
          <p:nvPr/>
        </p:nvSpPr>
        <p:spPr>
          <a:xfrm rot="0">
            <a:off x="5699551" y="1047750"/>
            <a:ext cx="6888899" cy="508635"/>
          </a:xfrm>
          <a:prstGeom prst="rect">
            <a:avLst/>
          </a:prstGeom>
        </p:spPr>
        <p:txBody>
          <a:bodyPr anchor="t" rtlCol="false" tIns="0" lIns="0" bIns="0" rIns="0">
            <a:spAutoFit/>
          </a:bodyPr>
          <a:lstStyle/>
          <a:p>
            <a:pPr algn="just">
              <a:lnSpc>
                <a:spcPts val="4095"/>
              </a:lnSpc>
            </a:pPr>
            <a:r>
              <a:rPr lang="en-US" b="true" sz="3500" u="sng">
                <a:solidFill>
                  <a:srgbClr val="804F3B"/>
                </a:solidFill>
                <a:latin typeface="Canva Sans Bold"/>
                <a:ea typeface="Canva Sans Bold"/>
                <a:cs typeface="Canva Sans Bold"/>
                <a:sym typeface="Canva Sans Bold"/>
              </a:rPr>
              <a:t>REVIEW PROBLEM STATEMENT</a:t>
            </a:r>
          </a:p>
        </p:txBody>
      </p:sp>
      <p:sp>
        <p:nvSpPr>
          <p:cNvPr name="TextBox 7" id="7"/>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2</a:t>
            </a:r>
          </a:p>
        </p:txBody>
      </p:sp>
      <p:sp>
        <p:nvSpPr>
          <p:cNvPr name="TextBox 8" id="8"/>
          <p:cNvSpPr txBox="true"/>
          <p:nvPr/>
        </p:nvSpPr>
        <p:spPr>
          <a:xfrm rot="0">
            <a:off x="1028700" y="5323287"/>
            <a:ext cx="15198442" cy="2240322"/>
          </a:xfrm>
          <a:prstGeom prst="rect">
            <a:avLst/>
          </a:prstGeom>
        </p:spPr>
        <p:txBody>
          <a:bodyPr anchor="t" rtlCol="false" tIns="0" lIns="0" bIns="0" rIns="0">
            <a:spAutoFit/>
          </a:bodyPr>
          <a:lstStyle/>
          <a:p>
            <a:pPr algn="l" marL="697206" indent="-348603" lvl="1">
              <a:lnSpc>
                <a:spcPts val="4521"/>
              </a:lnSpc>
              <a:buFont typeface="Arial"/>
              <a:buChar char="•"/>
            </a:pPr>
            <a:r>
              <a:rPr lang="en-US" sz="3229" u="sng">
                <a:solidFill>
                  <a:srgbClr val="804F3B"/>
                </a:solidFill>
                <a:latin typeface="Canva Sans"/>
                <a:ea typeface="Canva Sans"/>
                <a:cs typeface="Canva Sans"/>
                <a:sym typeface="Canva Sans"/>
              </a:rPr>
              <a:t>Objective</a:t>
            </a:r>
            <a:r>
              <a:rPr lang="en-US" sz="3229">
                <a:solidFill>
                  <a:srgbClr val="804F3B"/>
                </a:solidFill>
                <a:latin typeface="Canva Sans"/>
                <a:ea typeface="Canva Sans"/>
                <a:cs typeface="Canva Sans"/>
                <a:sym typeface="Canva Sans"/>
              </a:rPr>
              <a:t>: This project focuses on the detection and neutralization of unauthorized drones using innovative approaches. The primary objective is to secure airspace from potential threats posed by drones.</a:t>
            </a:r>
          </a:p>
          <a:p>
            <a:pPr algn="l">
              <a:lnSpc>
                <a:spcPts val="4521"/>
              </a:lnSpc>
            </a:pPr>
          </a:p>
        </p:txBody>
      </p:sp>
      <p:sp>
        <p:nvSpPr>
          <p:cNvPr name="TextBox 9" id="9"/>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Tree>
  </p:cSld>
  <p:clrMapOvr>
    <a:masterClrMapping/>
  </p:clrMapOvr>
  <p:transition spd="slow">
    <p:push dir="u"/>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Freeform 5" id="5"/>
          <p:cNvSpPr/>
          <p:nvPr/>
        </p:nvSpPr>
        <p:spPr>
          <a:xfrm flipH="false" flipV="false" rot="0">
            <a:off x="11216861" y="564197"/>
            <a:ext cx="5490071" cy="3657760"/>
          </a:xfrm>
          <a:custGeom>
            <a:avLst/>
            <a:gdLst/>
            <a:ahLst/>
            <a:cxnLst/>
            <a:rect r="r" b="b" t="t" l="l"/>
            <a:pathLst>
              <a:path h="3657760" w="5490071">
                <a:moveTo>
                  <a:pt x="0" y="0"/>
                </a:moveTo>
                <a:lnTo>
                  <a:pt x="5490072" y="0"/>
                </a:lnTo>
                <a:lnTo>
                  <a:pt x="5490072" y="3657760"/>
                </a:lnTo>
                <a:lnTo>
                  <a:pt x="0" y="3657760"/>
                </a:lnTo>
                <a:lnTo>
                  <a:pt x="0" y="0"/>
                </a:lnTo>
                <a:close/>
              </a:path>
            </a:pathLst>
          </a:custGeom>
          <a:blipFill>
            <a:blip r:embed="rId2"/>
            <a:stretch>
              <a:fillRect l="0" t="0" r="0" b="0"/>
            </a:stretch>
          </a:blipFill>
        </p:spPr>
      </p:sp>
      <p:sp>
        <p:nvSpPr>
          <p:cNvPr name="Freeform 6" id="6"/>
          <p:cNvSpPr/>
          <p:nvPr/>
        </p:nvSpPr>
        <p:spPr>
          <a:xfrm flipH="false" flipV="false" rot="0">
            <a:off x="11216861" y="5381177"/>
            <a:ext cx="5523923" cy="3680313"/>
          </a:xfrm>
          <a:custGeom>
            <a:avLst/>
            <a:gdLst/>
            <a:ahLst/>
            <a:cxnLst/>
            <a:rect r="r" b="b" t="t" l="l"/>
            <a:pathLst>
              <a:path h="3680313" w="5523923">
                <a:moveTo>
                  <a:pt x="0" y="0"/>
                </a:moveTo>
                <a:lnTo>
                  <a:pt x="5523923" y="0"/>
                </a:lnTo>
                <a:lnTo>
                  <a:pt x="5523923" y="3680314"/>
                </a:lnTo>
                <a:lnTo>
                  <a:pt x="0" y="3680314"/>
                </a:lnTo>
                <a:lnTo>
                  <a:pt x="0" y="0"/>
                </a:lnTo>
                <a:close/>
              </a:path>
            </a:pathLst>
          </a:custGeom>
          <a:blipFill>
            <a:blip r:embed="rId3"/>
            <a:stretch>
              <a:fillRect l="0" t="0" r="0" b="0"/>
            </a:stretch>
          </a:blipFill>
        </p:spPr>
      </p:sp>
      <p:sp>
        <p:nvSpPr>
          <p:cNvPr name="TextBox 7" id="7"/>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20</a:t>
            </a:r>
          </a:p>
        </p:txBody>
      </p:sp>
      <p:sp>
        <p:nvSpPr>
          <p:cNvPr name="TextBox 8" id="8"/>
          <p:cNvSpPr txBox="true"/>
          <p:nvPr/>
        </p:nvSpPr>
        <p:spPr>
          <a:xfrm rot="0">
            <a:off x="708892" y="592772"/>
            <a:ext cx="10342533" cy="3855109"/>
          </a:xfrm>
          <a:prstGeom prst="rect">
            <a:avLst/>
          </a:prstGeom>
        </p:spPr>
        <p:txBody>
          <a:bodyPr anchor="t" rtlCol="false" tIns="0" lIns="0" bIns="0" rIns="0">
            <a:spAutoFit/>
          </a:bodyPr>
          <a:lstStyle/>
          <a:p>
            <a:pPr algn="ctr">
              <a:lnSpc>
                <a:spcPts val="2238"/>
              </a:lnSpc>
            </a:pPr>
            <a:r>
              <a:rPr lang="en-US" sz="1599">
                <a:solidFill>
                  <a:srgbClr val="804F3B"/>
                </a:solidFill>
                <a:latin typeface="Canva Sans"/>
                <a:ea typeface="Canva Sans"/>
                <a:cs typeface="Canva Sans"/>
                <a:sym typeface="Canva Sans"/>
              </a:rPr>
              <a:t>3. Recall-Confidence Curve</a:t>
            </a:r>
          </a:p>
          <a:p>
            <a:pPr algn="just">
              <a:lnSpc>
                <a:spcPts val="2238"/>
              </a:lnSpc>
            </a:pPr>
            <a:r>
              <a:rPr lang="en-US" sz="1599" b="true">
                <a:solidFill>
                  <a:srgbClr val="804F3B"/>
                </a:solidFill>
                <a:latin typeface="Canva Sans Bold"/>
                <a:ea typeface="Canva Sans Bold"/>
                <a:cs typeface="Canva Sans Bold"/>
                <a:sym typeface="Canva Sans Bold"/>
              </a:rPr>
              <a:t>Observations:</a:t>
            </a:r>
          </a:p>
          <a:p>
            <a:pPr algn="just">
              <a:lnSpc>
                <a:spcPts val="2238"/>
              </a:lnSpc>
            </a:pPr>
            <a:r>
              <a:rPr lang="en-US" sz="1599" b="true">
                <a:solidFill>
                  <a:srgbClr val="804F3B"/>
                </a:solidFill>
                <a:latin typeface="Canva Sans Bold"/>
                <a:ea typeface="Canva Sans Bold"/>
                <a:cs typeface="Canva Sans Bold"/>
                <a:sym typeface="Canva Sans Bold"/>
              </a:rPr>
              <a:t>Flat Start</a:t>
            </a:r>
            <a:r>
              <a:rPr lang="en-US" sz="1599">
                <a:solidFill>
                  <a:srgbClr val="804F3B"/>
                </a:solidFill>
                <a:latin typeface="Canva Sans"/>
                <a:ea typeface="Canva Sans"/>
                <a:cs typeface="Canva Sans"/>
                <a:sym typeface="Canva Sans"/>
              </a:rPr>
              <a:t>:</a:t>
            </a:r>
          </a:p>
          <a:p>
            <a:pPr algn="just" marL="690471" indent="-230157" lvl="2">
              <a:lnSpc>
                <a:spcPts val="2238"/>
              </a:lnSpc>
              <a:buFont typeface="Arial"/>
              <a:buChar char="⚬"/>
            </a:pPr>
            <a:r>
              <a:rPr lang="en-US" sz="1599">
                <a:solidFill>
                  <a:srgbClr val="804F3B"/>
                </a:solidFill>
                <a:latin typeface="Canva Sans"/>
                <a:ea typeface="Canva Sans"/>
                <a:cs typeface="Canva Sans"/>
                <a:sym typeface="Canva Sans"/>
              </a:rPr>
              <a:t>The curve starts near a recall of 1, demonstrating that at low confidence thresholds, almost all true positives are detected.</a:t>
            </a:r>
          </a:p>
          <a:p>
            <a:pPr algn="just">
              <a:lnSpc>
                <a:spcPts val="2238"/>
              </a:lnSpc>
            </a:pPr>
            <a:r>
              <a:rPr lang="en-US" sz="1599" b="true">
                <a:solidFill>
                  <a:srgbClr val="804F3B"/>
                </a:solidFill>
                <a:latin typeface="Canva Sans Bold"/>
                <a:ea typeface="Canva Sans Bold"/>
                <a:cs typeface="Canva Sans Bold"/>
                <a:sym typeface="Canva Sans Bold"/>
              </a:rPr>
              <a:t>Sharp Decline</a:t>
            </a:r>
            <a:r>
              <a:rPr lang="en-US" sz="1599">
                <a:solidFill>
                  <a:srgbClr val="804F3B"/>
                </a:solidFill>
                <a:latin typeface="Canva Sans"/>
                <a:ea typeface="Canva Sans"/>
                <a:cs typeface="Canva Sans"/>
                <a:sym typeface="Canva Sans"/>
              </a:rPr>
              <a:t>:</a:t>
            </a:r>
          </a:p>
          <a:p>
            <a:pPr algn="just" marL="690471" indent="-230157" lvl="2">
              <a:lnSpc>
                <a:spcPts val="2238"/>
              </a:lnSpc>
              <a:buFont typeface="Arial"/>
              <a:buChar char="⚬"/>
            </a:pPr>
            <a:r>
              <a:rPr lang="en-US" sz="1599">
                <a:solidFill>
                  <a:srgbClr val="804F3B"/>
                </a:solidFill>
                <a:latin typeface="Canva Sans"/>
                <a:ea typeface="Canva Sans"/>
                <a:cs typeface="Canva Sans"/>
                <a:sym typeface="Canva Sans"/>
              </a:rPr>
              <a:t>As the confidence threshold increases (towards 1.0), recall sharply decreases, indicating that the model is filtering out predictions it considers uncertain. While this reduces false positives, it also excludes some true positives.</a:t>
            </a:r>
          </a:p>
          <a:p>
            <a:pPr algn="just">
              <a:lnSpc>
                <a:spcPts val="2238"/>
              </a:lnSpc>
            </a:pPr>
            <a:r>
              <a:rPr lang="en-US" sz="1599">
                <a:solidFill>
                  <a:srgbClr val="804F3B"/>
                </a:solidFill>
                <a:latin typeface="Canva Sans"/>
                <a:ea typeface="Canva Sans"/>
                <a:cs typeface="Canva Sans"/>
                <a:sym typeface="Canva Sans"/>
              </a:rPr>
              <a:t>The Recall-Confidence Curve demonstrates the model's ability to detect nearly all true positives </a:t>
            </a:r>
            <a:r>
              <a:rPr lang="en-US" sz="1599" b="true">
                <a:solidFill>
                  <a:srgbClr val="804F3B"/>
                </a:solidFill>
                <a:latin typeface="Canva Sans Bold"/>
                <a:ea typeface="Canva Sans Bold"/>
                <a:cs typeface="Canva Sans Bold"/>
                <a:sym typeface="Canva Sans Bold"/>
              </a:rPr>
              <a:t>(recall = 0.97</a:t>
            </a:r>
            <a:r>
              <a:rPr lang="en-US" sz="1599">
                <a:solidFill>
                  <a:srgbClr val="804F3B"/>
                </a:solidFill>
                <a:latin typeface="Canva Sans"/>
                <a:ea typeface="Canva Sans"/>
                <a:cs typeface="Canva Sans"/>
                <a:sym typeface="Canva Sans"/>
              </a:rPr>
              <a:t>) at low confidence thresholds. However, as the confidence threshold increases, recall decreases sharply, reflecting the model's balance between sensitivity and prediction certainty. This analysis is critical for optimizing the threshold to suit specific use cases</a:t>
            </a:r>
          </a:p>
          <a:p>
            <a:pPr algn="just">
              <a:lnSpc>
                <a:spcPts val="2238"/>
              </a:lnSpc>
              <a:spcBef>
                <a:spcPct val="0"/>
              </a:spcBef>
            </a:pPr>
          </a:p>
        </p:txBody>
      </p:sp>
      <p:sp>
        <p:nvSpPr>
          <p:cNvPr name="TextBox 9" id="9"/>
          <p:cNvSpPr txBox="true"/>
          <p:nvPr/>
        </p:nvSpPr>
        <p:spPr>
          <a:xfrm rot="0">
            <a:off x="708892" y="4932149"/>
            <a:ext cx="10342533" cy="4224591"/>
          </a:xfrm>
          <a:prstGeom prst="rect">
            <a:avLst/>
          </a:prstGeom>
        </p:spPr>
        <p:txBody>
          <a:bodyPr anchor="t" rtlCol="false" tIns="0" lIns="0" bIns="0" rIns="0">
            <a:spAutoFit/>
          </a:bodyPr>
          <a:lstStyle/>
          <a:p>
            <a:pPr algn="ctr">
              <a:lnSpc>
                <a:spcPts val="2143"/>
              </a:lnSpc>
            </a:pPr>
            <a:r>
              <a:rPr lang="en-US" sz="1531">
                <a:solidFill>
                  <a:srgbClr val="804F3B"/>
                </a:solidFill>
                <a:latin typeface="Canva Sans"/>
                <a:ea typeface="Canva Sans"/>
                <a:cs typeface="Canva Sans"/>
                <a:sym typeface="Canva Sans"/>
              </a:rPr>
              <a:t>4. Precision-Confidence Curve</a:t>
            </a:r>
          </a:p>
          <a:p>
            <a:pPr algn="just">
              <a:lnSpc>
                <a:spcPts val="2143"/>
              </a:lnSpc>
            </a:pPr>
            <a:r>
              <a:rPr lang="en-US" sz="1531">
                <a:solidFill>
                  <a:srgbClr val="804F3B"/>
                </a:solidFill>
                <a:latin typeface="Canva Sans"/>
                <a:ea typeface="Canva Sans"/>
                <a:cs typeface="Canva Sans"/>
                <a:sym typeface="Canva Sans"/>
              </a:rPr>
              <a:t>The precision-confidence curve highlights how precision changes as the confidence</a:t>
            </a:r>
          </a:p>
          <a:p>
            <a:pPr algn="just">
              <a:lnSpc>
                <a:spcPts val="2143"/>
              </a:lnSpc>
            </a:pPr>
            <a:r>
              <a:rPr lang="en-US" sz="1531">
                <a:solidFill>
                  <a:srgbClr val="804F3B"/>
                </a:solidFill>
                <a:latin typeface="Canva Sans"/>
                <a:ea typeface="Canva Sans"/>
                <a:cs typeface="Canva Sans"/>
                <a:sym typeface="Canva Sans"/>
              </a:rPr>
              <a:t>threshold is adjusted. It provides insights into how confident the model is when making</a:t>
            </a:r>
          </a:p>
          <a:p>
            <a:pPr algn="just">
              <a:lnSpc>
                <a:spcPts val="2143"/>
              </a:lnSpc>
            </a:pPr>
            <a:r>
              <a:rPr lang="en-US" sz="1531">
                <a:solidFill>
                  <a:srgbClr val="804F3B"/>
                </a:solidFill>
                <a:latin typeface="Canva Sans"/>
                <a:ea typeface="Canva Sans"/>
                <a:cs typeface="Canva Sans"/>
                <a:sym typeface="Canva Sans"/>
              </a:rPr>
              <a:t>correct detections.</a:t>
            </a:r>
          </a:p>
          <a:p>
            <a:pPr algn="just">
              <a:lnSpc>
                <a:spcPts val="2143"/>
              </a:lnSpc>
            </a:pPr>
            <a:r>
              <a:rPr lang="en-US" sz="1531" b="true">
                <a:solidFill>
                  <a:srgbClr val="804F3B"/>
                </a:solidFill>
                <a:latin typeface="Canva Sans Bold"/>
                <a:ea typeface="Canva Sans Bold"/>
                <a:cs typeface="Canva Sans Bold"/>
                <a:sym typeface="Canva Sans Bold"/>
              </a:rPr>
              <a:t>Key Observations from the Curve:</a:t>
            </a:r>
          </a:p>
          <a:p>
            <a:pPr algn="just" marL="330545" indent="-165273" lvl="1">
              <a:lnSpc>
                <a:spcPts val="2143"/>
              </a:lnSpc>
              <a:buFont typeface="Arial"/>
              <a:buChar char="•"/>
            </a:pPr>
            <a:r>
              <a:rPr lang="en-US" b="true" sz="1531">
                <a:solidFill>
                  <a:srgbClr val="804F3B"/>
                </a:solidFill>
                <a:latin typeface="Canva Sans Bold"/>
                <a:ea typeface="Canva Sans Bold"/>
                <a:cs typeface="Canva Sans Bold"/>
                <a:sym typeface="Canva Sans Bold"/>
              </a:rPr>
              <a:t>Overall Trend:</a:t>
            </a:r>
            <a:r>
              <a:rPr lang="en-US" sz="1531">
                <a:solidFill>
                  <a:srgbClr val="804F3B"/>
                </a:solidFill>
                <a:latin typeface="Canva Sans"/>
                <a:ea typeface="Canva Sans"/>
                <a:cs typeface="Canva Sans"/>
                <a:sym typeface="Canva Sans"/>
              </a:rPr>
              <a:t> The curve generally rises from left to right, indicating that as the confidence threshold increases, the precision also increases. This is expected, as higher confidence predictions are more likely to be correct.</a:t>
            </a:r>
          </a:p>
          <a:p>
            <a:pPr algn="just">
              <a:lnSpc>
                <a:spcPts val="2143"/>
              </a:lnSpc>
            </a:pPr>
          </a:p>
          <a:p>
            <a:pPr algn="just" marL="330545" indent="-165273" lvl="1">
              <a:lnSpc>
                <a:spcPts val="2143"/>
              </a:lnSpc>
              <a:buFont typeface="Arial"/>
              <a:buChar char="•"/>
            </a:pPr>
            <a:r>
              <a:rPr lang="en-US" b="true" sz="1531">
                <a:solidFill>
                  <a:srgbClr val="804F3B"/>
                </a:solidFill>
                <a:latin typeface="Canva Sans Bold"/>
                <a:ea typeface="Canva Sans Bold"/>
                <a:cs typeface="Canva Sans Bold"/>
                <a:sym typeface="Canva Sans Bold"/>
              </a:rPr>
              <a:t>All Classes Precision:</a:t>
            </a:r>
            <a:r>
              <a:rPr lang="en-US" sz="1531">
                <a:solidFill>
                  <a:srgbClr val="804F3B"/>
                </a:solidFill>
                <a:latin typeface="Canva Sans"/>
                <a:ea typeface="Canva Sans"/>
                <a:cs typeface="Canva Sans"/>
                <a:sym typeface="Canva Sans"/>
              </a:rPr>
              <a:t> The blue line represents the precision for all classes combined. It reaches a maximum precision of 1.00 at a confidence level of 0.891. This means that if the model is only considering predictions with a confidence level of 0.891 or higher, it will have perfect precision.</a:t>
            </a:r>
          </a:p>
          <a:p>
            <a:pPr algn="just">
              <a:lnSpc>
                <a:spcPts val="2143"/>
              </a:lnSpc>
            </a:pPr>
          </a:p>
          <a:p>
            <a:pPr algn="just">
              <a:lnSpc>
                <a:spcPts val="2143"/>
              </a:lnSpc>
              <a:spcBef>
                <a:spcPct val="0"/>
              </a:spcBef>
            </a:pPr>
            <a:r>
              <a:rPr lang="en-US" b="true" sz="1531">
                <a:solidFill>
                  <a:srgbClr val="804F3B"/>
                </a:solidFill>
                <a:latin typeface="Canva Sans Bold"/>
                <a:ea typeface="Canva Sans Bold"/>
                <a:cs typeface="Canva Sans Bold"/>
                <a:sym typeface="Canva Sans Bold"/>
              </a:rPr>
              <a:t>Class-Specific Precision:</a:t>
            </a:r>
            <a:r>
              <a:rPr lang="en-US" sz="1531">
                <a:solidFill>
                  <a:srgbClr val="804F3B"/>
                </a:solidFill>
                <a:latin typeface="Canva Sans"/>
                <a:ea typeface="Canva Sans"/>
                <a:cs typeface="Canva Sans"/>
                <a:sym typeface="Canva Sans"/>
              </a:rPr>
              <a:t> The light blue line represents the precision for the "drone" class specifically. It follows a similar trend to the overall precision but might have slight variations due to the specific characteristics of the "drone" class.</a:t>
            </a:r>
          </a:p>
        </p:txBody>
      </p:sp>
      <p:sp>
        <p:nvSpPr>
          <p:cNvPr name="TextBox 10" id="10"/>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Tree>
  </p:cSld>
  <p:clrMapOvr>
    <a:masterClrMapping/>
  </p:clrMapOvr>
  <p:transition spd="slow">
    <p:push dir="u"/>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Freeform 2" id="2"/>
          <p:cNvSpPr/>
          <p:nvPr/>
        </p:nvSpPr>
        <p:spPr>
          <a:xfrm flipH="false" flipV="false" rot="0">
            <a:off x="837391" y="781098"/>
            <a:ext cx="16185589" cy="8477202"/>
          </a:xfrm>
          <a:custGeom>
            <a:avLst/>
            <a:gdLst/>
            <a:ahLst/>
            <a:cxnLst/>
            <a:rect r="r" b="b" t="t" l="l"/>
            <a:pathLst>
              <a:path h="8477202" w="16185589">
                <a:moveTo>
                  <a:pt x="0" y="0"/>
                </a:moveTo>
                <a:lnTo>
                  <a:pt x="16185589" y="0"/>
                </a:lnTo>
                <a:lnTo>
                  <a:pt x="16185589" y="8477202"/>
                </a:lnTo>
                <a:lnTo>
                  <a:pt x="0" y="8477202"/>
                </a:lnTo>
                <a:lnTo>
                  <a:pt x="0" y="0"/>
                </a:lnTo>
                <a:close/>
              </a:path>
            </a:pathLst>
          </a:custGeom>
          <a:blipFill>
            <a:blip r:embed="rId2"/>
            <a:stretch>
              <a:fillRect l="0" t="0" r="0" b="0"/>
            </a:stretch>
          </a:blipFill>
        </p:spPr>
      </p:sp>
      <p:sp>
        <p:nvSpPr>
          <p:cNvPr name="TextBox 3" id="3"/>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21</a:t>
            </a:r>
          </a:p>
        </p:txBody>
      </p:sp>
    </p:spTree>
  </p:cSld>
  <p:clrMapOvr>
    <a:masterClrMapping/>
  </p:clrMapOvr>
  <p:transition spd="slow">
    <p:push dir="u"/>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292" t="0" r="11237" b="0"/>
          <a:stretch>
            <a:fillRect/>
          </a:stretch>
        </p:blipFill>
        <p:spPr>
          <a:xfrm flipH="false" flipV="false" rot="0">
            <a:off x="2309809" y="1430313"/>
            <a:ext cx="12935169" cy="8285187"/>
          </a:xfrm>
          <a:prstGeom prst="rect">
            <a:avLst/>
          </a:prstGeom>
        </p:spPr>
      </p:pic>
      <p:sp>
        <p:nvSpPr>
          <p:cNvPr name="TextBox 3" id="3"/>
          <p:cNvSpPr txBox="true"/>
          <p:nvPr/>
        </p:nvSpPr>
        <p:spPr>
          <a:xfrm rot="0">
            <a:off x="5122777" y="764870"/>
            <a:ext cx="6916347" cy="480035"/>
          </a:xfrm>
          <a:prstGeom prst="rect">
            <a:avLst/>
          </a:prstGeom>
        </p:spPr>
        <p:txBody>
          <a:bodyPr anchor="t" rtlCol="false" tIns="0" lIns="0" bIns="0" rIns="0">
            <a:spAutoFit/>
          </a:bodyPr>
          <a:lstStyle/>
          <a:p>
            <a:pPr algn="ctr">
              <a:lnSpc>
                <a:spcPts val="3991"/>
              </a:lnSpc>
              <a:spcBef>
                <a:spcPct val="0"/>
              </a:spcBef>
            </a:pPr>
            <a:r>
              <a:rPr lang="en-US" sz="2850">
                <a:solidFill>
                  <a:srgbClr val="000000"/>
                </a:solidFill>
                <a:latin typeface="Canva Sans"/>
                <a:ea typeface="Canva Sans"/>
                <a:cs typeface="Canva Sans"/>
                <a:sym typeface="Canva Sans"/>
              </a:rPr>
              <a:t>RealTimeDetectionusingcamera</a:t>
            </a:r>
          </a:p>
        </p:txBody>
      </p:sp>
      <p:sp>
        <p:nvSpPr>
          <p:cNvPr name="TextBox 4" id="4"/>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22</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3.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6954748" y="381698"/>
            <a:ext cx="4378504" cy="488823"/>
          </a:xfrm>
          <a:prstGeom prst="rect">
            <a:avLst/>
          </a:prstGeom>
        </p:spPr>
        <p:txBody>
          <a:bodyPr anchor="t" rtlCol="false" tIns="0" lIns="0" bIns="0" rIns="0">
            <a:spAutoFit/>
          </a:bodyPr>
          <a:lstStyle/>
          <a:p>
            <a:pPr algn="just">
              <a:lnSpc>
                <a:spcPts val="3861"/>
              </a:lnSpc>
            </a:pPr>
            <a:r>
              <a:rPr lang="en-US" b="true" sz="3300" u="sng">
                <a:solidFill>
                  <a:srgbClr val="804F3B"/>
                </a:solidFill>
                <a:latin typeface="Canva Sans Bold"/>
                <a:ea typeface="Canva Sans Bold"/>
                <a:cs typeface="Canva Sans Bold"/>
                <a:sym typeface="Canva Sans Bold"/>
              </a:rPr>
              <a:t>CHALLENGES FACED</a:t>
            </a:r>
          </a:p>
        </p:txBody>
      </p:sp>
      <p:sp>
        <p:nvSpPr>
          <p:cNvPr name="TextBox 6" id="6"/>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23</a:t>
            </a:r>
          </a:p>
        </p:txBody>
      </p:sp>
      <p:sp>
        <p:nvSpPr>
          <p:cNvPr name="TextBox 7" id="7"/>
          <p:cNvSpPr txBox="true"/>
          <p:nvPr/>
        </p:nvSpPr>
        <p:spPr>
          <a:xfrm rot="0">
            <a:off x="1331203" y="1355725"/>
            <a:ext cx="14034779" cy="7902575"/>
          </a:xfrm>
          <a:prstGeom prst="rect">
            <a:avLst/>
          </a:prstGeom>
        </p:spPr>
        <p:txBody>
          <a:bodyPr anchor="t" rtlCol="false" tIns="0" lIns="0" bIns="0" rIns="0">
            <a:spAutoFit/>
          </a:bodyPr>
          <a:lstStyle/>
          <a:p>
            <a:pPr algn="l">
              <a:lnSpc>
                <a:spcPts val="4949"/>
              </a:lnSpc>
            </a:pPr>
            <a:r>
              <a:rPr lang="en-US" sz="2499">
                <a:solidFill>
                  <a:srgbClr val="804F3B"/>
                </a:solidFill>
                <a:latin typeface="Canva Sans"/>
                <a:ea typeface="Canva Sans"/>
                <a:cs typeface="Canva Sans"/>
                <a:sym typeface="Canva Sans"/>
              </a:rPr>
              <a:t>1. Dataset Challenges</a:t>
            </a:r>
          </a:p>
          <a:p>
            <a:pPr algn="l" marL="539749" indent="-269875" lvl="1">
              <a:lnSpc>
                <a:spcPts val="4949"/>
              </a:lnSpc>
              <a:buFont typeface="Arial"/>
              <a:buChar char="•"/>
            </a:pPr>
            <a:r>
              <a:rPr lang="en-US" sz="2499">
                <a:solidFill>
                  <a:srgbClr val="804F3B"/>
                </a:solidFill>
                <a:latin typeface="Canva Sans"/>
                <a:ea typeface="Canva Sans"/>
                <a:cs typeface="Canva Sans"/>
                <a:sym typeface="Canva Sans"/>
              </a:rPr>
              <a:t>Labeling Complexity:</a:t>
            </a:r>
          </a:p>
          <a:p>
            <a:pPr algn="l" marL="1079499" indent="-359833" lvl="2">
              <a:lnSpc>
                <a:spcPts val="4949"/>
              </a:lnSpc>
              <a:buFont typeface="Arial"/>
              <a:buChar char="⚬"/>
            </a:pPr>
            <a:r>
              <a:rPr lang="en-US" sz="2499">
                <a:solidFill>
                  <a:srgbClr val="804F3B"/>
                </a:solidFill>
                <a:latin typeface="Canva Sans"/>
                <a:ea typeface="Canva Sans"/>
                <a:cs typeface="Canva Sans"/>
                <a:sym typeface="Canva Sans"/>
              </a:rPr>
              <a:t>Manual labeling was tim</a:t>
            </a:r>
            <a:r>
              <a:rPr lang="en-US" sz="2499">
                <a:solidFill>
                  <a:srgbClr val="804F3B"/>
                </a:solidFill>
                <a:latin typeface="Canva Sans"/>
                <a:ea typeface="Canva Sans"/>
                <a:cs typeface="Canva Sans"/>
                <a:sym typeface="Canva Sans"/>
              </a:rPr>
              <a:t>e-consuming.</a:t>
            </a:r>
          </a:p>
          <a:p>
            <a:pPr algn="l" marL="1079499" indent="-359833" lvl="2">
              <a:lnSpc>
                <a:spcPts val="4949"/>
              </a:lnSpc>
              <a:buFont typeface="Arial"/>
              <a:buChar char="⚬"/>
            </a:pPr>
            <a:r>
              <a:rPr lang="en-US" sz="2499">
                <a:solidFill>
                  <a:srgbClr val="804F3B"/>
                </a:solidFill>
                <a:latin typeface="Canva Sans"/>
                <a:ea typeface="Canva Sans"/>
                <a:cs typeface="Canva Sans"/>
                <a:sym typeface="Canva Sans"/>
              </a:rPr>
              <a:t>Ensuring consistent and accurate bounding boxes for drone detection.</a:t>
            </a:r>
          </a:p>
          <a:p>
            <a:pPr algn="l">
              <a:lnSpc>
                <a:spcPts val="4949"/>
              </a:lnSpc>
            </a:pPr>
            <a:r>
              <a:rPr lang="en-US" sz="2499">
                <a:solidFill>
                  <a:srgbClr val="804F3B"/>
                </a:solidFill>
                <a:latin typeface="Canva Sans"/>
                <a:ea typeface="Canva Sans"/>
                <a:cs typeface="Canva Sans"/>
                <a:sym typeface="Canva Sans"/>
              </a:rPr>
              <a:t>2. Model-Related Challenges</a:t>
            </a:r>
          </a:p>
          <a:p>
            <a:pPr algn="l" marL="539749" indent="-269875" lvl="1">
              <a:lnSpc>
                <a:spcPts val="4949"/>
              </a:lnSpc>
              <a:buFont typeface="Arial"/>
              <a:buChar char="•"/>
            </a:pPr>
            <a:r>
              <a:rPr lang="en-US" sz="2499">
                <a:solidFill>
                  <a:srgbClr val="804F3B"/>
                </a:solidFill>
                <a:latin typeface="Canva Sans"/>
                <a:ea typeface="Canva Sans"/>
                <a:cs typeface="Canva Sans"/>
                <a:sym typeface="Canva Sans"/>
              </a:rPr>
              <a:t>Detection of Small Drones:</a:t>
            </a:r>
          </a:p>
          <a:p>
            <a:pPr algn="l" marL="1079499" indent="-359833" lvl="2">
              <a:lnSpc>
                <a:spcPts val="4949"/>
              </a:lnSpc>
              <a:buFont typeface="Arial"/>
              <a:buChar char="⚬"/>
            </a:pPr>
            <a:r>
              <a:rPr lang="en-US" sz="2499">
                <a:solidFill>
                  <a:srgbClr val="804F3B"/>
                </a:solidFill>
                <a:latin typeface="Canva Sans"/>
                <a:ea typeface="Canva Sans"/>
                <a:cs typeface="Canva Sans"/>
                <a:sym typeface="Canva Sans"/>
              </a:rPr>
              <a:t>Small drones often blend with the background, leading to missed detections.</a:t>
            </a:r>
          </a:p>
          <a:p>
            <a:pPr algn="l" marL="539749" indent="-269875" lvl="1">
              <a:lnSpc>
                <a:spcPts val="4949"/>
              </a:lnSpc>
              <a:buFont typeface="Arial"/>
              <a:buChar char="•"/>
            </a:pPr>
            <a:r>
              <a:rPr lang="en-US" sz="2499">
                <a:solidFill>
                  <a:srgbClr val="804F3B"/>
                </a:solidFill>
                <a:latin typeface="Canva Sans"/>
                <a:ea typeface="Canva Sans"/>
                <a:cs typeface="Canva Sans"/>
                <a:sym typeface="Canva Sans"/>
              </a:rPr>
              <a:t>Overfitting:</a:t>
            </a:r>
          </a:p>
          <a:p>
            <a:pPr algn="l" marL="1079499" indent="-359833" lvl="2">
              <a:lnSpc>
                <a:spcPts val="4949"/>
              </a:lnSpc>
              <a:buFont typeface="Arial"/>
              <a:buChar char="⚬"/>
            </a:pPr>
            <a:r>
              <a:rPr lang="en-US" sz="2499">
                <a:solidFill>
                  <a:srgbClr val="804F3B"/>
                </a:solidFill>
                <a:latin typeface="Canva Sans"/>
                <a:ea typeface="Canva Sans"/>
                <a:cs typeface="Canva Sans"/>
                <a:sym typeface="Canva Sans"/>
              </a:rPr>
              <a:t>Balancing the model to generalize well across unseen data while minimizing errors.</a:t>
            </a:r>
          </a:p>
          <a:p>
            <a:pPr algn="l">
              <a:lnSpc>
                <a:spcPts val="4949"/>
              </a:lnSpc>
            </a:pPr>
            <a:r>
              <a:rPr lang="en-US" sz="2499">
                <a:solidFill>
                  <a:srgbClr val="804F3B"/>
                </a:solidFill>
                <a:latin typeface="Canva Sans"/>
                <a:ea typeface="Canva Sans"/>
                <a:cs typeface="Canva Sans"/>
                <a:sym typeface="Canva Sans"/>
              </a:rPr>
              <a:t>3. Computational Challenges</a:t>
            </a:r>
          </a:p>
          <a:p>
            <a:pPr algn="l" marL="539749" indent="-269875" lvl="1">
              <a:lnSpc>
                <a:spcPts val="4949"/>
              </a:lnSpc>
              <a:buFont typeface="Arial"/>
              <a:buChar char="•"/>
            </a:pPr>
            <a:r>
              <a:rPr lang="en-US" sz="2499">
                <a:solidFill>
                  <a:srgbClr val="804F3B"/>
                </a:solidFill>
                <a:latin typeface="Canva Sans"/>
                <a:ea typeface="Canva Sans"/>
                <a:cs typeface="Canva Sans"/>
                <a:sym typeface="Canva Sans"/>
              </a:rPr>
              <a:t>Fine-tuning Parameters:</a:t>
            </a:r>
          </a:p>
          <a:p>
            <a:pPr algn="l" marL="1079499" indent="-359833" lvl="2">
              <a:lnSpc>
                <a:spcPts val="4949"/>
              </a:lnSpc>
              <a:spcBef>
                <a:spcPct val="0"/>
              </a:spcBef>
              <a:buFont typeface="Arial"/>
              <a:buChar char="⚬"/>
            </a:pPr>
            <a:r>
              <a:rPr lang="en-US" sz="2499">
                <a:solidFill>
                  <a:srgbClr val="804F3B"/>
                </a:solidFill>
                <a:latin typeface="Canva Sans"/>
                <a:ea typeface="Canva Sans"/>
                <a:cs typeface="Canva Sans"/>
                <a:sym typeface="Canva Sans"/>
              </a:rPr>
              <a:t>Hyperparameter optimization demanded multiple iterations and </a:t>
            </a:r>
            <a:r>
              <a:rPr lang="en-US" sz="2499">
                <a:solidFill>
                  <a:srgbClr val="804F3B"/>
                </a:solidFill>
                <a:latin typeface="Canva Sans"/>
                <a:ea typeface="Canva Sans"/>
                <a:cs typeface="Canva Sans"/>
                <a:sym typeface="Canva Sans"/>
              </a:rPr>
              <a:t>time.</a:t>
            </a:r>
          </a:p>
          <a:p>
            <a:pPr algn="l">
              <a:lnSpc>
                <a:spcPts val="3499"/>
              </a:lnSpc>
              <a:spcBef>
                <a:spcPct val="0"/>
              </a:spcBef>
            </a:pPr>
          </a:p>
        </p:txBody>
      </p:sp>
      <p:sp>
        <p:nvSpPr>
          <p:cNvPr name="TextBox 8" id="8"/>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6954748" y="381698"/>
            <a:ext cx="3248370" cy="488823"/>
          </a:xfrm>
          <a:prstGeom prst="rect">
            <a:avLst/>
          </a:prstGeom>
        </p:spPr>
        <p:txBody>
          <a:bodyPr anchor="t" rtlCol="false" tIns="0" lIns="0" bIns="0" rIns="0">
            <a:spAutoFit/>
          </a:bodyPr>
          <a:lstStyle/>
          <a:p>
            <a:pPr algn="just">
              <a:lnSpc>
                <a:spcPts val="3861"/>
              </a:lnSpc>
            </a:pPr>
            <a:r>
              <a:rPr lang="en-US" b="true" sz="3300" u="sng">
                <a:solidFill>
                  <a:srgbClr val="804F3B"/>
                </a:solidFill>
                <a:latin typeface="Canva Sans Bold"/>
                <a:ea typeface="Canva Sans Bold"/>
                <a:cs typeface="Canva Sans Bold"/>
                <a:sym typeface="Canva Sans Bold"/>
              </a:rPr>
              <a:t>FUTURE WORK</a:t>
            </a:r>
          </a:p>
        </p:txBody>
      </p:sp>
      <p:sp>
        <p:nvSpPr>
          <p:cNvPr name="TextBox 6" id="6"/>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24</a:t>
            </a:r>
          </a:p>
        </p:txBody>
      </p:sp>
      <p:sp>
        <p:nvSpPr>
          <p:cNvPr name="TextBox 7" id="7"/>
          <p:cNvSpPr txBox="true"/>
          <p:nvPr/>
        </p:nvSpPr>
        <p:spPr>
          <a:xfrm rot="0">
            <a:off x="1331203" y="1412875"/>
            <a:ext cx="14034779" cy="7693025"/>
          </a:xfrm>
          <a:prstGeom prst="rect">
            <a:avLst/>
          </a:prstGeom>
        </p:spPr>
        <p:txBody>
          <a:bodyPr anchor="t" rtlCol="false" tIns="0" lIns="0" bIns="0" rIns="0">
            <a:spAutoFit/>
          </a:bodyPr>
          <a:lstStyle/>
          <a:p>
            <a:pPr algn="l">
              <a:lnSpc>
                <a:spcPts val="4374"/>
              </a:lnSpc>
            </a:pPr>
            <a:r>
              <a:rPr lang="en-US" sz="2499">
                <a:solidFill>
                  <a:srgbClr val="804F3B"/>
                </a:solidFill>
                <a:latin typeface="Canva Sans"/>
                <a:ea typeface="Canva Sans"/>
                <a:cs typeface="Canva Sans"/>
                <a:sym typeface="Canva Sans"/>
              </a:rPr>
              <a:t>1. Air-to-Air Neutralization Phase</a:t>
            </a:r>
          </a:p>
          <a:p>
            <a:pPr algn="l" marL="539749" indent="-269875" lvl="1">
              <a:lnSpc>
                <a:spcPts val="4374"/>
              </a:lnSpc>
              <a:buFont typeface="Arial"/>
              <a:buChar char="•"/>
            </a:pPr>
            <a:r>
              <a:rPr lang="en-US" sz="2499">
                <a:solidFill>
                  <a:srgbClr val="804F3B"/>
                </a:solidFill>
                <a:latin typeface="Canva Sans"/>
                <a:ea typeface="Canva Sans"/>
                <a:cs typeface="Canva Sans"/>
                <a:sym typeface="Canva Sans"/>
              </a:rPr>
              <a:t>Develop and implement a neutralizati</a:t>
            </a:r>
            <a:r>
              <a:rPr lang="en-US" sz="2499">
                <a:solidFill>
                  <a:srgbClr val="804F3B"/>
                </a:solidFill>
                <a:latin typeface="Canva Sans"/>
                <a:ea typeface="Canva Sans"/>
                <a:cs typeface="Canva Sans"/>
                <a:sym typeface="Canva Sans"/>
              </a:rPr>
              <a:t>on system where one drone intercepts and captures another in mid-air.</a:t>
            </a:r>
          </a:p>
          <a:p>
            <a:pPr algn="l" marL="539749" indent="-269875" lvl="1">
              <a:lnSpc>
                <a:spcPts val="4374"/>
              </a:lnSpc>
              <a:buFont typeface="Arial"/>
              <a:buChar char="•"/>
            </a:pPr>
            <a:r>
              <a:rPr lang="en-US" sz="2499">
                <a:solidFill>
                  <a:srgbClr val="804F3B"/>
                </a:solidFill>
                <a:latin typeface="Canva Sans"/>
                <a:ea typeface="Canva Sans"/>
                <a:cs typeface="Canva Sans"/>
                <a:sym typeface="Canva Sans"/>
              </a:rPr>
              <a:t>Explor</a:t>
            </a:r>
            <a:r>
              <a:rPr lang="en-US" sz="2499">
                <a:solidFill>
                  <a:srgbClr val="804F3B"/>
                </a:solidFill>
                <a:latin typeface="Canva Sans"/>
                <a:ea typeface="Canva Sans"/>
                <a:cs typeface="Canva Sans"/>
                <a:sym typeface="Canva Sans"/>
              </a:rPr>
              <a:t>e various strategies for neutralization, such as:</a:t>
            </a:r>
          </a:p>
          <a:p>
            <a:pPr algn="l" marL="1079499" indent="-359833" lvl="2">
              <a:lnSpc>
                <a:spcPts val="4374"/>
              </a:lnSpc>
              <a:buFont typeface="Arial"/>
              <a:buChar char="⚬"/>
            </a:pPr>
            <a:r>
              <a:rPr lang="en-US" sz="2499">
                <a:solidFill>
                  <a:srgbClr val="804F3B"/>
                </a:solidFill>
                <a:latin typeface="Canva Sans"/>
                <a:ea typeface="Canva Sans"/>
                <a:cs typeface="Canva Sans"/>
                <a:sym typeface="Canva Sans"/>
              </a:rPr>
              <a:t>Deploying nets or mechanical arms for capture.</a:t>
            </a:r>
          </a:p>
          <a:p>
            <a:pPr algn="l" marL="1079499" indent="-359833" lvl="2">
              <a:lnSpc>
                <a:spcPts val="4374"/>
              </a:lnSpc>
              <a:buFont typeface="Arial"/>
              <a:buChar char="⚬"/>
            </a:pPr>
            <a:r>
              <a:rPr lang="en-US" sz="2499">
                <a:solidFill>
                  <a:srgbClr val="804F3B"/>
                </a:solidFill>
                <a:latin typeface="Canva Sans"/>
                <a:ea typeface="Canva Sans"/>
                <a:cs typeface="Canva Sans"/>
                <a:sym typeface="Canva Sans"/>
              </a:rPr>
              <a:t>Disabling the target drone’s systems using electronic methods.</a:t>
            </a:r>
          </a:p>
          <a:p>
            <a:pPr algn="l">
              <a:lnSpc>
                <a:spcPts val="4374"/>
              </a:lnSpc>
            </a:pPr>
            <a:r>
              <a:rPr lang="en-US" sz="2499">
                <a:solidFill>
                  <a:srgbClr val="804F3B"/>
                </a:solidFill>
                <a:latin typeface="Canva Sans"/>
                <a:ea typeface="Canva Sans"/>
                <a:cs typeface="Canva Sans"/>
                <a:sym typeface="Canva Sans"/>
              </a:rPr>
              <a:t>2. Integration of Detection and Neutralization</a:t>
            </a:r>
          </a:p>
          <a:p>
            <a:pPr algn="l" marL="539749" indent="-269875" lvl="1">
              <a:lnSpc>
                <a:spcPts val="4374"/>
              </a:lnSpc>
              <a:buFont typeface="Arial"/>
              <a:buChar char="•"/>
            </a:pPr>
            <a:r>
              <a:rPr lang="en-US" sz="2499">
                <a:solidFill>
                  <a:srgbClr val="804F3B"/>
                </a:solidFill>
                <a:latin typeface="Canva Sans"/>
                <a:ea typeface="Canva Sans"/>
                <a:cs typeface="Canva Sans"/>
                <a:sym typeface="Canva Sans"/>
              </a:rPr>
              <a:t>Combine the detection system with the neutralization mechanism for a seamless, real-time operation.</a:t>
            </a:r>
          </a:p>
          <a:p>
            <a:pPr algn="l" marL="539749" indent="-269875" lvl="1">
              <a:lnSpc>
                <a:spcPts val="4374"/>
              </a:lnSpc>
              <a:buFont typeface="Arial"/>
              <a:buChar char="•"/>
            </a:pPr>
            <a:r>
              <a:rPr lang="en-US" sz="2499">
                <a:solidFill>
                  <a:srgbClr val="804F3B"/>
                </a:solidFill>
                <a:latin typeface="Canva Sans"/>
                <a:ea typeface="Canva Sans"/>
                <a:cs typeface="Canva Sans"/>
                <a:sym typeface="Canva Sans"/>
              </a:rPr>
              <a:t>Ensure accurate synchronization between detection and neutralization drones.</a:t>
            </a:r>
          </a:p>
          <a:p>
            <a:pPr algn="l">
              <a:lnSpc>
                <a:spcPts val="4374"/>
              </a:lnSpc>
            </a:pPr>
            <a:r>
              <a:rPr lang="en-US" sz="2499">
                <a:solidFill>
                  <a:srgbClr val="804F3B"/>
                </a:solidFill>
                <a:latin typeface="Canva Sans"/>
                <a:ea typeface="Canva Sans"/>
                <a:cs typeface="Canva Sans"/>
                <a:sym typeface="Canva Sans"/>
              </a:rPr>
              <a:t>3</a:t>
            </a:r>
            <a:r>
              <a:rPr lang="en-US" sz="2499">
                <a:solidFill>
                  <a:srgbClr val="804F3B"/>
                </a:solidFill>
                <a:latin typeface="Canva Sans"/>
                <a:ea typeface="Canva Sans"/>
                <a:cs typeface="Canva Sans"/>
                <a:sym typeface="Canva Sans"/>
              </a:rPr>
              <a:t>. Deployment</a:t>
            </a:r>
          </a:p>
          <a:p>
            <a:pPr algn="l" marL="539749" indent="-269875" lvl="1">
              <a:lnSpc>
                <a:spcPts val="4374"/>
              </a:lnSpc>
              <a:buFont typeface="Arial"/>
              <a:buChar char="•"/>
            </a:pPr>
            <a:r>
              <a:rPr lang="en-US" sz="2499">
                <a:solidFill>
                  <a:srgbClr val="804F3B"/>
                </a:solidFill>
                <a:latin typeface="Canva Sans"/>
                <a:ea typeface="Canva Sans"/>
                <a:cs typeface="Canva Sans"/>
                <a:sym typeface="Canva Sans"/>
              </a:rPr>
              <a:t>Test the complete system in real-world environments under varying conditions.</a:t>
            </a:r>
          </a:p>
          <a:p>
            <a:pPr algn="l" marL="539749" indent="-269875" lvl="1">
              <a:lnSpc>
                <a:spcPts val="4374"/>
              </a:lnSpc>
              <a:buFont typeface="Arial"/>
              <a:buChar char="•"/>
            </a:pPr>
            <a:r>
              <a:rPr lang="en-US" sz="2499">
                <a:solidFill>
                  <a:srgbClr val="804F3B"/>
                </a:solidFill>
                <a:latin typeface="Canva Sans"/>
                <a:ea typeface="Canva Sans"/>
                <a:cs typeface="Canva Sans"/>
                <a:sym typeface="Canva Sans"/>
              </a:rPr>
              <a:t>Ensure scalability for practical applications in security and surveillance.</a:t>
            </a:r>
          </a:p>
          <a:p>
            <a:pPr algn="l">
              <a:lnSpc>
                <a:spcPts val="4374"/>
              </a:lnSpc>
            </a:pPr>
          </a:p>
        </p:txBody>
      </p:sp>
      <p:sp>
        <p:nvSpPr>
          <p:cNvPr name="TextBox 8" id="8"/>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Tree>
  </p:cSld>
  <p:clrMapOvr>
    <a:masterClrMapping/>
  </p:clrMapOvr>
  <p:transition spd="slow">
    <p:push dir="u"/>
  </p:transition>
</p:sld>
</file>

<file path=ppt/slides/slide25.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25</a:t>
            </a:r>
          </a:p>
        </p:txBody>
      </p:sp>
      <p:sp>
        <p:nvSpPr>
          <p:cNvPr name="TextBox 6" id="6"/>
          <p:cNvSpPr txBox="true"/>
          <p:nvPr/>
        </p:nvSpPr>
        <p:spPr>
          <a:xfrm rot="0">
            <a:off x="5887144" y="269875"/>
            <a:ext cx="6513711" cy="758825"/>
          </a:xfrm>
          <a:prstGeom prst="rect">
            <a:avLst/>
          </a:prstGeom>
        </p:spPr>
        <p:txBody>
          <a:bodyPr anchor="t" rtlCol="false" tIns="0" lIns="0" bIns="0" rIns="0">
            <a:spAutoFit/>
          </a:bodyPr>
          <a:lstStyle/>
          <a:p>
            <a:pPr algn="ctr">
              <a:lnSpc>
                <a:spcPts val="6399"/>
              </a:lnSpc>
              <a:spcBef>
                <a:spcPct val="0"/>
              </a:spcBef>
            </a:pPr>
            <a:r>
              <a:rPr lang="en-US" b="true" sz="3999" u="sng">
                <a:solidFill>
                  <a:srgbClr val="804F3B"/>
                </a:solidFill>
                <a:latin typeface="Canva Sans Bold"/>
                <a:ea typeface="Canva Sans Bold"/>
                <a:cs typeface="Canva Sans Bold"/>
                <a:sym typeface="Canva Sans Bold"/>
              </a:rPr>
              <a:t>Methods of Neutralization</a:t>
            </a:r>
          </a:p>
        </p:txBody>
      </p:sp>
      <p:sp>
        <p:nvSpPr>
          <p:cNvPr name="TextBox 7" id="7"/>
          <p:cNvSpPr txBox="true"/>
          <p:nvPr/>
        </p:nvSpPr>
        <p:spPr>
          <a:xfrm rot="0">
            <a:off x="1350659" y="1750885"/>
            <a:ext cx="14141360" cy="7279768"/>
          </a:xfrm>
          <a:prstGeom prst="rect">
            <a:avLst/>
          </a:prstGeom>
        </p:spPr>
        <p:txBody>
          <a:bodyPr anchor="t" rtlCol="false" tIns="0" lIns="0" bIns="0" rIns="0">
            <a:spAutoFit/>
          </a:bodyPr>
          <a:lstStyle/>
          <a:p>
            <a:pPr algn="just" marL="582927" indent="-291463" lvl="1">
              <a:lnSpc>
                <a:spcPts val="5318"/>
              </a:lnSpc>
              <a:buFont typeface="Arial"/>
              <a:buChar char="•"/>
            </a:pPr>
            <a:r>
              <a:rPr lang="en-US" sz="2699">
                <a:solidFill>
                  <a:srgbClr val="804F3B"/>
                </a:solidFill>
                <a:latin typeface="Canva Sans"/>
                <a:ea typeface="Canva Sans"/>
                <a:cs typeface="Canva Sans"/>
                <a:sym typeface="Canva Sans"/>
              </a:rPr>
              <a:t>Radio Frequency (RF) Drone Jamming</a:t>
            </a:r>
          </a:p>
          <a:p>
            <a:pPr algn="just" marL="1165854" indent="-388618" lvl="2">
              <a:lnSpc>
                <a:spcPts val="5318"/>
              </a:lnSpc>
              <a:buFont typeface="Arial"/>
              <a:buChar char="⚬"/>
            </a:pPr>
            <a:r>
              <a:rPr lang="en-US" sz="2699">
                <a:solidFill>
                  <a:srgbClr val="804F3B"/>
                </a:solidFill>
                <a:latin typeface="Canva Sans"/>
                <a:ea typeface="Canva Sans"/>
                <a:cs typeface="Canva Sans"/>
                <a:sym typeface="Canva Sans"/>
              </a:rPr>
              <a:t>Disrupts communication between drone and operator</a:t>
            </a:r>
            <a:r>
              <a:rPr lang="en-US" sz="2699">
                <a:solidFill>
                  <a:srgbClr val="804F3B"/>
                </a:solidFill>
                <a:latin typeface="Canva Sans"/>
                <a:ea typeface="Canva Sans"/>
                <a:cs typeface="Canva Sans"/>
                <a:sym typeface="Canva Sans"/>
              </a:rPr>
              <a:t>.</a:t>
            </a:r>
          </a:p>
          <a:p>
            <a:pPr algn="just" marL="582927" indent="-291463" lvl="1">
              <a:lnSpc>
                <a:spcPts val="5318"/>
              </a:lnSpc>
              <a:buFont typeface="Arial"/>
              <a:buChar char="•"/>
            </a:pPr>
            <a:r>
              <a:rPr lang="en-US" sz="2699">
                <a:solidFill>
                  <a:srgbClr val="804F3B"/>
                </a:solidFill>
                <a:latin typeface="Canva Sans"/>
                <a:ea typeface="Canva Sans"/>
                <a:cs typeface="Canva Sans"/>
                <a:sym typeface="Canva Sans"/>
              </a:rPr>
              <a:t>Laser Systems</a:t>
            </a:r>
          </a:p>
          <a:p>
            <a:pPr algn="just" marL="1165854" indent="-388618" lvl="2">
              <a:lnSpc>
                <a:spcPts val="5318"/>
              </a:lnSpc>
              <a:buFont typeface="Arial"/>
              <a:buChar char="⚬"/>
            </a:pPr>
            <a:r>
              <a:rPr lang="en-US" sz="2699">
                <a:solidFill>
                  <a:srgbClr val="804F3B"/>
                </a:solidFill>
                <a:latin typeface="Canva Sans"/>
                <a:ea typeface="Canva Sans"/>
                <a:cs typeface="Canva Sans"/>
                <a:sym typeface="Canva Sans"/>
              </a:rPr>
              <a:t>Uses high-energy lasers to disable drones.</a:t>
            </a:r>
          </a:p>
          <a:p>
            <a:pPr algn="just" marL="582927" indent="-291463" lvl="1">
              <a:lnSpc>
                <a:spcPts val="5318"/>
              </a:lnSpc>
              <a:buFont typeface="Arial"/>
              <a:buChar char="•"/>
            </a:pPr>
            <a:r>
              <a:rPr lang="en-US" sz="2699">
                <a:solidFill>
                  <a:srgbClr val="804F3B"/>
                </a:solidFill>
                <a:latin typeface="Canva Sans"/>
                <a:ea typeface="Canva Sans"/>
                <a:cs typeface="Canva Sans"/>
                <a:sym typeface="Canva Sans"/>
              </a:rPr>
              <a:t>Killer Drones with Catching Nets</a:t>
            </a:r>
          </a:p>
          <a:p>
            <a:pPr algn="just" marL="1165854" indent="-388618" lvl="2">
              <a:lnSpc>
                <a:spcPts val="5318"/>
              </a:lnSpc>
              <a:buFont typeface="Arial"/>
              <a:buChar char="⚬"/>
            </a:pPr>
            <a:r>
              <a:rPr lang="en-US" sz="2699">
                <a:solidFill>
                  <a:srgbClr val="804F3B"/>
                </a:solidFill>
                <a:latin typeface="Canva Sans"/>
                <a:ea typeface="Canva Sans"/>
                <a:cs typeface="Canva Sans"/>
                <a:sym typeface="Canva Sans"/>
              </a:rPr>
              <a:t>Physically captures drones using nets.</a:t>
            </a:r>
          </a:p>
          <a:p>
            <a:pPr algn="just" marL="582927" indent="-291463" lvl="1">
              <a:lnSpc>
                <a:spcPts val="5318"/>
              </a:lnSpc>
              <a:buFont typeface="Arial"/>
              <a:buChar char="•"/>
            </a:pPr>
            <a:r>
              <a:rPr lang="en-US" sz="2699">
                <a:solidFill>
                  <a:srgbClr val="804F3B"/>
                </a:solidFill>
                <a:latin typeface="Canva Sans"/>
                <a:ea typeface="Canva Sans"/>
                <a:cs typeface="Canva Sans"/>
                <a:sym typeface="Canva Sans"/>
              </a:rPr>
              <a:t>GPS Spoofing</a:t>
            </a:r>
          </a:p>
          <a:p>
            <a:pPr algn="just" marL="1165854" indent="-388618" lvl="2">
              <a:lnSpc>
                <a:spcPts val="5318"/>
              </a:lnSpc>
              <a:buFont typeface="Arial"/>
              <a:buChar char="⚬"/>
            </a:pPr>
            <a:r>
              <a:rPr lang="en-US" sz="2699">
                <a:solidFill>
                  <a:srgbClr val="804F3B"/>
                </a:solidFill>
                <a:latin typeface="Canva Sans"/>
                <a:ea typeface="Canva Sans"/>
                <a:cs typeface="Canva Sans"/>
                <a:sym typeface="Canva Sans"/>
              </a:rPr>
              <a:t>Sends false GPS signals to mislead drones.</a:t>
            </a:r>
          </a:p>
          <a:p>
            <a:pPr algn="just" marL="582927" indent="-291463" lvl="1">
              <a:lnSpc>
                <a:spcPts val="5318"/>
              </a:lnSpc>
              <a:buFont typeface="Arial"/>
              <a:buChar char="•"/>
            </a:pPr>
            <a:r>
              <a:rPr lang="en-US" sz="2699">
                <a:solidFill>
                  <a:srgbClr val="804F3B"/>
                </a:solidFill>
                <a:latin typeface="Canva Sans"/>
                <a:ea typeface="Canva Sans"/>
                <a:cs typeface="Canva Sans"/>
                <a:sym typeface="Canva Sans"/>
              </a:rPr>
              <a:t>High-Power Microwave (HPM) Systems</a:t>
            </a:r>
          </a:p>
          <a:p>
            <a:pPr algn="just" marL="1165854" indent="-388618" lvl="2">
              <a:lnSpc>
                <a:spcPts val="5318"/>
              </a:lnSpc>
              <a:buFont typeface="Arial"/>
              <a:buChar char="⚬"/>
            </a:pPr>
            <a:r>
              <a:rPr lang="en-US" sz="2699">
                <a:solidFill>
                  <a:srgbClr val="804F3B"/>
                </a:solidFill>
                <a:latin typeface="Canva Sans"/>
                <a:ea typeface="Canva Sans"/>
                <a:cs typeface="Canva Sans"/>
                <a:sym typeface="Canva Sans"/>
              </a:rPr>
              <a:t>Emits electromagnetic waves to disable drone electronics.</a:t>
            </a:r>
          </a:p>
          <a:p>
            <a:pPr algn="just">
              <a:lnSpc>
                <a:spcPts val="5318"/>
              </a:lnSpc>
            </a:pPr>
          </a:p>
        </p:txBody>
      </p:sp>
      <p:sp>
        <p:nvSpPr>
          <p:cNvPr name="TextBox 8" id="8"/>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Tree>
  </p:cSld>
  <p:clrMapOvr>
    <a:masterClrMapping/>
  </p:clrMapOvr>
  <p:transition spd="slow">
    <p:push dir="u"/>
  </p:transition>
</p:sld>
</file>

<file path=ppt/slides/slide26.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26</a:t>
            </a:r>
          </a:p>
        </p:txBody>
      </p:sp>
      <p:sp>
        <p:nvSpPr>
          <p:cNvPr name="TextBox 6" id="6"/>
          <p:cNvSpPr txBox="true"/>
          <p:nvPr/>
        </p:nvSpPr>
        <p:spPr>
          <a:xfrm rot="0">
            <a:off x="5714282" y="165735"/>
            <a:ext cx="6513711" cy="758825"/>
          </a:xfrm>
          <a:prstGeom prst="rect">
            <a:avLst/>
          </a:prstGeom>
        </p:spPr>
        <p:txBody>
          <a:bodyPr anchor="t" rtlCol="false" tIns="0" lIns="0" bIns="0" rIns="0">
            <a:spAutoFit/>
          </a:bodyPr>
          <a:lstStyle/>
          <a:p>
            <a:pPr algn="ctr">
              <a:lnSpc>
                <a:spcPts val="6399"/>
              </a:lnSpc>
              <a:spcBef>
                <a:spcPct val="0"/>
              </a:spcBef>
            </a:pPr>
            <a:r>
              <a:rPr lang="en-US" b="true" sz="3999" u="sng">
                <a:solidFill>
                  <a:srgbClr val="804F3B"/>
                </a:solidFill>
                <a:latin typeface="Canva Sans Bold"/>
                <a:ea typeface="Canva Sans Bold"/>
                <a:cs typeface="Canva Sans Bold"/>
                <a:sym typeface="Canva Sans Bold"/>
              </a:rPr>
              <a:t>Methods of Neutralization</a:t>
            </a:r>
          </a:p>
        </p:txBody>
      </p:sp>
      <p:sp>
        <p:nvSpPr>
          <p:cNvPr name="TextBox 7" id="7"/>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
        <p:nvSpPr>
          <p:cNvPr name="TextBox 8" id="8"/>
          <p:cNvSpPr txBox="true"/>
          <p:nvPr/>
        </p:nvSpPr>
        <p:spPr>
          <a:xfrm rot="0">
            <a:off x="8030643" y="1069740"/>
            <a:ext cx="1880989"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804F3B"/>
                </a:solidFill>
                <a:latin typeface="Canva Sans Bold"/>
                <a:ea typeface="Canva Sans Bold"/>
                <a:cs typeface="Canva Sans Bold"/>
                <a:sym typeface="Canva Sans Bold"/>
              </a:rPr>
              <a:t>THE IDEA</a:t>
            </a:r>
          </a:p>
        </p:txBody>
      </p:sp>
      <p:sp>
        <p:nvSpPr>
          <p:cNvPr name="TextBox 9" id="9"/>
          <p:cNvSpPr txBox="true"/>
          <p:nvPr/>
        </p:nvSpPr>
        <p:spPr>
          <a:xfrm rot="0">
            <a:off x="9803661" y="9910445"/>
            <a:ext cx="11301259" cy="305409"/>
          </a:xfrm>
          <a:prstGeom prst="rect">
            <a:avLst/>
          </a:prstGeom>
        </p:spPr>
        <p:txBody>
          <a:bodyPr anchor="t" rtlCol="false" tIns="0" lIns="0" bIns="0" rIns="0">
            <a:spAutoFit/>
          </a:bodyPr>
          <a:lstStyle/>
          <a:p>
            <a:pPr algn="ctr">
              <a:lnSpc>
                <a:spcPts val="2591"/>
              </a:lnSpc>
              <a:spcBef>
                <a:spcPct val="0"/>
              </a:spcBef>
            </a:pPr>
            <a:r>
              <a:rPr lang="en-US" sz="1851">
                <a:solidFill>
                  <a:srgbClr val="804F3B"/>
                </a:solidFill>
                <a:latin typeface="Canva Sans"/>
                <a:ea typeface="Canva Sans"/>
                <a:cs typeface="Canva Sans"/>
                <a:sym typeface="Canva Sans"/>
              </a:rPr>
              <a:t>Image Source: Internet </a:t>
            </a:r>
          </a:p>
        </p:txBody>
      </p:sp>
      <p:sp>
        <p:nvSpPr>
          <p:cNvPr name="TextBox 10" id="10"/>
          <p:cNvSpPr txBox="true"/>
          <p:nvPr/>
        </p:nvSpPr>
        <p:spPr>
          <a:xfrm rot="0">
            <a:off x="1523915" y="1750460"/>
            <a:ext cx="14894445" cy="7862240"/>
          </a:xfrm>
          <a:prstGeom prst="rect">
            <a:avLst/>
          </a:prstGeom>
        </p:spPr>
        <p:txBody>
          <a:bodyPr anchor="t" rtlCol="false" tIns="0" lIns="0" bIns="0" rIns="0">
            <a:spAutoFit/>
          </a:bodyPr>
          <a:lstStyle/>
          <a:p>
            <a:pPr algn="l">
              <a:lnSpc>
                <a:spcPts val="4153"/>
              </a:lnSpc>
            </a:pPr>
            <a:r>
              <a:rPr lang="en-US" sz="2966" b="true">
                <a:solidFill>
                  <a:srgbClr val="804F3B"/>
                </a:solidFill>
                <a:latin typeface="Canva Sans Bold"/>
                <a:ea typeface="Canva Sans Bold"/>
                <a:cs typeface="Canva Sans Bold"/>
                <a:sym typeface="Canva Sans Bold"/>
              </a:rPr>
              <a:t>Drone Integration with RF Jamming Device</a:t>
            </a:r>
          </a:p>
          <a:p>
            <a:pPr algn="l" marL="640569" indent="-320285" lvl="1">
              <a:lnSpc>
                <a:spcPts val="4153"/>
              </a:lnSpc>
              <a:spcBef>
                <a:spcPct val="0"/>
              </a:spcBef>
              <a:buFont typeface="Arial"/>
              <a:buChar char="•"/>
            </a:pPr>
            <a:r>
              <a:rPr lang="en-US" sz="2966">
                <a:solidFill>
                  <a:srgbClr val="804F3B"/>
                </a:solidFill>
                <a:latin typeface="Canva Sans"/>
                <a:ea typeface="Canva Sans"/>
                <a:cs typeface="Canva Sans"/>
                <a:sym typeface="Canva Sans"/>
              </a:rPr>
              <a:t>Concept: Mount an RF jamming device onto a neutralizing drone t</a:t>
            </a:r>
            <a:r>
              <a:rPr lang="en-US" sz="2966">
                <a:solidFill>
                  <a:srgbClr val="804F3B"/>
                </a:solidFill>
                <a:latin typeface="Canva Sans"/>
                <a:ea typeface="Canva Sans"/>
                <a:cs typeface="Canva Sans"/>
                <a:sym typeface="Canva Sans"/>
              </a:rPr>
              <a:t>o disable rogue drones in real time through air-to-air interception.</a:t>
            </a:r>
          </a:p>
          <a:p>
            <a:pPr algn="l" marL="640569" indent="-320285" lvl="1">
              <a:lnSpc>
                <a:spcPts val="4153"/>
              </a:lnSpc>
              <a:spcBef>
                <a:spcPct val="0"/>
              </a:spcBef>
              <a:buFont typeface="Arial"/>
              <a:buChar char="•"/>
            </a:pPr>
            <a:r>
              <a:rPr lang="en-US" sz="2966">
                <a:solidFill>
                  <a:srgbClr val="804F3B"/>
                </a:solidFill>
                <a:latin typeface="Canva Sans"/>
                <a:ea typeface="Canva Sans"/>
                <a:cs typeface="Canva Sans"/>
                <a:sym typeface="Canva Sans"/>
              </a:rPr>
              <a:t>Key Features:</a:t>
            </a:r>
          </a:p>
          <a:p>
            <a:pPr algn="l" marL="1281139" indent="-427046" lvl="2">
              <a:lnSpc>
                <a:spcPts val="4153"/>
              </a:lnSpc>
              <a:spcBef>
                <a:spcPct val="0"/>
              </a:spcBef>
              <a:buFont typeface="Arial"/>
              <a:buChar char="⚬"/>
            </a:pPr>
            <a:r>
              <a:rPr lang="en-US" sz="2966">
                <a:solidFill>
                  <a:srgbClr val="804F3B"/>
                </a:solidFill>
                <a:latin typeface="Canva Sans"/>
                <a:ea typeface="Canva Sans"/>
                <a:cs typeface="Canva Sans"/>
                <a:sym typeface="Canva Sans"/>
              </a:rPr>
              <a:t>Directional Jamming: Aimed only at the target drone to avoid self-interference.</a:t>
            </a:r>
          </a:p>
          <a:p>
            <a:pPr algn="l" marL="1281139" indent="-427046" lvl="2">
              <a:lnSpc>
                <a:spcPts val="4153"/>
              </a:lnSpc>
              <a:spcBef>
                <a:spcPct val="0"/>
              </a:spcBef>
              <a:buFont typeface="Arial"/>
              <a:buChar char="⚬"/>
            </a:pPr>
            <a:r>
              <a:rPr lang="en-US" sz="2966">
                <a:solidFill>
                  <a:srgbClr val="804F3B"/>
                </a:solidFill>
                <a:latin typeface="Canva Sans"/>
                <a:ea typeface="Canva Sans"/>
                <a:cs typeface="Canva Sans"/>
                <a:sym typeface="Canva Sans"/>
              </a:rPr>
              <a:t>Frequency Isolation: Neutralizing drone operates on a separate communication frequency (e.g., 5.8 GHz) while the jammer disrupts common drone frequencies (e.g., 2.4 GHz).</a:t>
            </a:r>
          </a:p>
          <a:p>
            <a:pPr algn="l" marL="1281139" indent="-427046" lvl="2">
              <a:lnSpc>
                <a:spcPts val="4153"/>
              </a:lnSpc>
              <a:spcBef>
                <a:spcPct val="0"/>
              </a:spcBef>
              <a:buFont typeface="Arial"/>
              <a:buChar char="⚬"/>
            </a:pPr>
            <a:r>
              <a:rPr lang="en-US" sz="2966">
                <a:solidFill>
                  <a:srgbClr val="804F3B"/>
                </a:solidFill>
                <a:latin typeface="Canva Sans"/>
                <a:ea typeface="Canva Sans"/>
                <a:cs typeface="Canva Sans"/>
                <a:sym typeface="Canva Sans"/>
              </a:rPr>
              <a:t>On-Demand Activation: The jammer activates only during close proximity to the target to minimize interference.</a:t>
            </a:r>
          </a:p>
          <a:p>
            <a:pPr algn="l" marL="640569" indent="-320285" lvl="1">
              <a:lnSpc>
                <a:spcPts val="4153"/>
              </a:lnSpc>
              <a:spcBef>
                <a:spcPct val="0"/>
              </a:spcBef>
              <a:buFont typeface="Arial"/>
              <a:buChar char="•"/>
            </a:pPr>
            <a:r>
              <a:rPr lang="en-US" sz="2966">
                <a:solidFill>
                  <a:srgbClr val="804F3B"/>
                </a:solidFill>
                <a:latin typeface="Canva Sans"/>
                <a:ea typeface="Canva Sans"/>
                <a:cs typeface="Canva Sans"/>
                <a:sym typeface="Canva Sans"/>
              </a:rPr>
              <a:t>Advantages:</a:t>
            </a:r>
          </a:p>
          <a:p>
            <a:pPr algn="l" marL="1281139" indent="-427046" lvl="2">
              <a:lnSpc>
                <a:spcPts val="4153"/>
              </a:lnSpc>
              <a:spcBef>
                <a:spcPct val="0"/>
              </a:spcBef>
              <a:buFont typeface="Arial"/>
              <a:buChar char="⚬"/>
            </a:pPr>
            <a:r>
              <a:rPr lang="en-US" sz="2966">
                <a:solidFill>
                  <a:srgbClr val="804F3B"/>
                </a:solidFill>
                <a:latin typeface="Canva Sans"/>
                <a:ea typeface="Canva Sans"/>
                <a:cs typeface="Canva Sans"/>
                <a:sym typeface="Canva Sans"/>
              </a:rPr>
              <a:t>T</a:t>
            </a:r>
            <a:r>
              <a:rPr lang="en-US" sz="2966">
                <a:solidFill>
                  <a:srgbClr val="804F3B"/>
                </a:solidFill>
                <a:latin typeface="Canva Sans"/>
                <a:ea typeface="Canva Sans"/>
                <a:cs typeface="Canva Sans"/>
                <a:sym typeface="Canva Sans"/>
              </a:rPr>
              <a:t>echnology can be reused or inspected</a:t>
            </a:r>
          </a:p>
          <a:p>
            <a:pPr algn="l" marL="1281139" indent="-427046" lvl="2">
              <a:lnSpc>
                <a:spcPts val="4153"/>
              </a:lnSpc>
              <a:spcBef>
                <a:spcPct val="0"/>
              </a:spcBef>
              <a:buFont typeface="Arial"/>
              <a:buChar char="⚬"/>
            </a:pPr>
            <a:r>
              <a:rPr lang="en-US" sz="2966">
                <a:solidFill>
                  <a:srgbClr val="804F3B"/>
                </a:solidFill>
                <a:latin typeface="Canva Sans"/>
                <a:ea typeface="Canva Sans"/>
                <a:cs typeface="Canva Sans"/>
                <a:sym typeface="Canva Sans"/>
              </a:rPr>
              <a:t>Effective for disabling drones in real time with minimal collateral damage.</a:t>
            </a:r>
          </a:p>
          <a:p>
            <a:pPr algn="l">
              <a:lnSpc>
                <a:spcPts val="4153"/>
              </a:lnSpc>
              <a:spcBef>
                <a:spcPct val="0"/>
              </a:spcBef>
            </a:pPr>
          </a:p>
        </p:txBody>
      </p:sp>
    </p:spTree>
  </p:cSld>
  <p:clrMapOvr>
    <a:masterClrMapping/>
  </p:clrMapOvr>
  <p:transition spd="slow">
    <p:push dir="u"/>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Freeform 5" id="5"/>
          <p:cNvSpPr/>
          <p:nvPr/>
        </p:nvSpPr>
        <p:spPr>
          <a:xfrm flipH="false" flipV="false" rot="0">
            <a:off x="1492433" y="1911859"/>
            <a:ext cx="14957410" cy="6843015"/>
          </a:xfrm>
          <a:custGeom>
            <a:avLst/>
            <a:gdLst/>
            <a:ahLst/>
            <a:cxnLst/>
            <a:rect r="r" b="b" t="t" l="l"/>
            <a:pathLst>
              <a:path h="6843015" w="14957410">
                <a:moveTo>
                  <a:pt x="0" y="0"/>
                </a:moveTo>
                <a:lnTo>
                  <a:pt x="14957409" y="0"/>
                </a:lnTo>
                <a:lnTo>
                  <a:pt x="14957409" y="6843015"/>
                </a:lnTo>
                <a:lnTo>
                  <a:pt x="0" y="6843015"/>
                </a:lnTo>
                <a:lnTo>
                  <a:pt x="0" y="0"/>
                </a:lnTo>
                <a:close/>
              </a:path>
            </a:pathLst>
          </a:custGeom>
          <a:blipFill>
            <a:blip r:embed="rId2"/>
            <a:stretch>
              <a:fillRect l="0" t="0" r="0" b="0"/>
            </a:stretch>
          </a:blipFill>
        </p:spPr>
      </p:sp>
      <p:sp>
        <p:nvSpPr>
          <p:cNvPr name="TextBox 6" id="6"/>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27</a:t>
            </a:r>
          </a:p>
        </p:txBody>
      </p:sp>
      <p:sp>
        <p:nvSpPr>
          <p:cNvPr name="TextBox 7" id="7"/>
          <p:cNvSpPr txBox="true"/>
          <p:nvPr/>
        </p:nvSpPr>
        <p:spPr>
          <a:xfrm rot="0">
            <a:off x="5714282" y="165735"/>
            <a:ext cx="6513711" cy="758825"/>
          </a:xfrm>
          <a:prstGeom prst="rect">
            <a:avLst/>
          </a:prstGeom>
        </p:spPr>
        <p:txBody>
          <a:bodyPr anchor="t" rtlCol="false" tIns="0" lIns="0" bIns="0" rIns="0">
            <a:spAutoFit/>
          </a:bodyPr>
          <a:lstStyle/>
          <a:p>
            <a:pPr algn="ctr">
              <a:lnSpc>
                <a:spcPts val="6399"/>
              </a:lnSpc>
              <a:spcBef>
                <a:spcPct val="0"/>
              </a:spcBef>
            </a:pPr>
            <a:r>
              <a:rPr lang="en-US" b="true" sz="3999" u="sng">
                <a:solidFill>
                  <a:srgbClr val="804F3B"/>
                </a:solidFill>
                <a:latin typeface="Canva Sans Bold"/>
                <a:ea typeface="Canva Sans Bold"/>
                <a:cs typeface="Canva Sans Bold"/>
                <a:sym typeface="Canva Sans Bold"/>
              </a:rPr>
              <a:t>Methods of Neutralization</a:t>
            </a:r>
          </a:p>
        </p:txBody>
      </p:sp>
      <p:sp>
        <p:nvSpPr>
          <p:cNvPr name="TextBox 8" id="8"/>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
        <p:nvSpPr>
          <p:cNvPr name="TextBox 9" id="9"/>
          <p:cNvSpPr txBox="true"/>
          <p:nvPr/>
        </p:nvSpPr>
        <p:spPr>
          <a:xfrm rot="0">
            <a:off x="1492433" y="981075"/>
            <a:ext cx="1675805" cy="480035"/>
          </a:xfrm>
          <a:prstGeom prst="rect">
            <a:avLst/>
          </a:prstGeom>
        </p:spPr>
        <p:txBody>
          <a:bodyPr anchor="t" rtlCol="false" tIns="0" lIns="0" bIns="0" rIns="0">
            <a:spAutoFit/>
          </a:bodyPr>
          <a:lstStyle/>
          <a:p>
            <a:pPr algn="ctr">
              <a:lnSpc>
                <a:spcPts val="3991"/>
              </a:lnSpc>
              <a:spcBef>
                <a:spcPct val="0"/>
              </a:spcBef>
            </a:pPr>
            <a:r>
              <a:rPr lang="en-US" b="true" sz="2850">
                <a:solidFill>
                  <a:srgbClr val="804F3B"/>
                </a:solidFill>
                <a:latin typeface="Canva Sans Bold"/>
                <a:ea typeface="Canva Sans Bold"/>
                <a:cs typeface="Canva Sans Bold"/>
                <a:sym typeface="Canva Sans Bold"/>
              </a:rPr>
              <a:t>THE IDEA</a:t>
            </a:r>
          </a:p>
        </p:txBody>
      </p:sp>
      <p:sp>
        <p:nvSpPr>
          <p:cNvPr name="TextBox 10" id="10"/>
          <p:cNvSpPr txBox="true"/>
          <p:nvPr/>
        </p:nvSpPr>
        <p:spPr>
          <a:xfrm rot="0">
            <a:off x="9803661" y="9910445"/>
            <a:ext cx="11301259" cy="305409"/>
          </a:xfrm>
          <a:prstGeom prst="rect">
            <a:avLst/>
          </a:prstGeom>
        </p:spPr>
        <p:txBody>
          <a:bodyPr anchor="t" rtlCol="false" tIns="0" lIns="0" bIns="0" rIns="0">
            <a:spAutoFit/>
          </a:bodyPr>
          <a:lstStyle/>
          <a:p>
            <a:pPr algn="ctr">
              <a:lnSpc>
                <a:spcPts val="2591"/>
              </a:lnSpc>
              <a:spcBef>
                <a:spcPct val="0"/>
              </a:spcBef>
            </a:pPr>
            <a:r>
              <a:rPr lang="en-US" sz="1851">
                <a:solidFill>
                  <a:srgbClr val="804F3B"/>
                </a:solidFill>
                <a:latin typeface="Canva Sans"/>
                <a:ea typeface="Canva Sans"/>
                <a:cs typeface="Canva Sans"/>
                <a:sym typeface="Canva Sans"/>
              </a:rPr>
              <a:t>Image Source: Internet </a:t>
            </a:r>
          </a:p>
        </p:txBody>
      </p:sp>
    </p:spTree>
  </p:cSld>
  <p:clrMapOvr>
    <a:masterClrMapping/>
  </p:clrMapOvr>
  <p:transition spd="slow">
    <p:push dir="u"/>
  </p:transition>
</p:sld>
</file>

<file path=ppt/slides/slide28.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028700" y="2456476"/>
            <a:ext cx="14745813" cy="3124200"/>
          </a:xfrm>
          <a:prstGeom prst="rect">
            <a:avLst/>
          </a:prstGeom>
        </p:spPr>
        <p:txBody>
          <a:bodyPr anchor="t" rtlCol="false" tIns="0" lIns="0" bIns="0" rIns="0">
            <a:spAutoFit/>
          </a:bodyPr>
          <a:lstStyle/>
          <a:p>
            <a:pPr algn="l">
              <a:lnSpc>
                <a:spcPts val="12000"/>
              </a:lnSpc>
            </a:pPr>
            <a:r>
              <a:rPr lang="en-US" sz="12000">
                <a:solidFill>
                  <a:srgbClr val="804F3B"/>
                </a:solidFill>
                <a:latin typeface="Radley"/>
                <a:ea typeface="Radley"/>
                <a:cs typeface="Radley"/>
                <a:sym typeface="Radley"/>
              </a:rPr>
              <a:t>Thank you!</a:t>
            </a:r>
          </a:p>
          <a:p>
            <a:pPr algn="l">
              <a:lnSpc>
                <a:spcPts val="12000"/>
              </a:lnSpc>
            </a:pPr>
            <a:r>
              <a:rPr lang="en-US" sz="12000">
                <a:solidFill>
                  <a:srgbClr val="804F3B"/>
                </a:solidFill>
                <a:latin typeface="Radley"/>
                <a:ea typeface="Radley"/>
                <a:cs typeface="Radley"/>
                <a:sym typeface="Radley"/>
              </a:rPr>
              <a:t>Any Questions?</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5400000">
            <a:off x="16409694" y="7146506"/>
            <a:ext cx="2277949" cy="925830"/>
          </a:xfrm>
          <a:prstGeom prst="rect">
            <a:avLst/>
          </a:prstGeom>
        </p:spPr>
        <p:txBody>
          <a:bodyPr anchor="t" rtlCol="false" tIns="0" lIns="0" bIns="0" rIns="0">
            <a:spAutoFit/>
          </a:bodyPr>
          <a:lstStyle/>
          <a:p>
            <a:pPr algn="just">
              <a:lnSpc>
                <a:spcPts val="2520"/>
              </a:lnSpc>
            </a:pPr>
            <a:r>
              <a:rPr lang="en-US" sz="1800">
                <a:solidFill>
                  <a:srgbClr val="804F3B"/>
                </a:solidFill>
                <a:latin typeface="Canva Sans"/>
                <a:ea typeface="Canva Sans"/>
                <a:cs typeface="Canva Sans"/>
                <a:sym typeface="Canva Sans"/>
              </a:rPr>
              <a:t>Major </a:t>
            </a:r>
          </a:p>
          <a:p>
            <a:pPr algn="just">
              <a:lnSpc>
                <a:spcPts val="2520"/>
              </a:lnSpc>
            </a:pPr>
            <a:r>
              <a:rPr lang="en-US" sz="1800">
                <a:solidFill>
                  <a:srgbClr val="804F3B"/>
                </a:solidFill>
                <a:latin typeface="Canva Sans"/>
                <a:ea typeface="Canva Sans"/>
                <a:cs typeface="Canva Sans"/>
                <a:sym typeface="Canva Sans"/>
              </a:rPr>
              <a:t>Technical</a:t>
            </a:r>
          </a:p>
          <a:p>
            <a:pPr algn="just">
              <a:lnSpc>
                <a:spcPts val="2520"/>
              </a:lnSpc>
            </a:pPr>
            <a:r>
              <a:rPr lang="en-US" sz="1800">
                <a:solidFill>
                  <a:srgbClr val="804F3B"/>
                </a:solidFill>
                <a:latin typeface="Canva Sans"/>
                <a:ea typeface="Canva Sans"/>
                <a:cs typeface="Canva Sans"/>
                <a:sym typeface="Canva Sans"/>
              </a:rPr>
              <a:t>Project</a:t>
            </a:r>
          </a:p>
        </p:txBody>
      </p:sp>
      <p:sp>
        <p:nvSpPr>
          <p:cNvPr name="TextBox 6" id="6"/>
          <p:cNvSpPr txBox="true"/>
          <p:nvPr/>
        </p:nvSpPr>
        <p:spPr>
          <a:xfrm rot="0">
            <a:off x="1028700" y="7435854"/>
            <a:ext cx="5913783" cy="481330"/>
          </a:xfrm>
          <a:prstGeom prst="rect">
            <a:avLst/>
          </a:prstGeom>
        </p:spPr>
        <p:txBody>
          <a:bodyPr anchor="t" rtlCol="false" tIns="0" lIns="0" bIns="0" rIns="0">
            <a:spAutoFit/>
          </a:bodyPr>
          <a:lstStyle/>
          <a:p>
            <a:pPr algn="l">
              <a:lnSpc>
                <a:spcPts val="3919"/>
              </a:lnSpc>
            </a:pPr>
            <a:r>
              <a:rPr lang="en-US" sz="2799">
                <a:solidFill>
                  <a:srgbClr val="804F3B"/>
                </a:solidFill>
                <a:latin typeface="Canva Sans"/>
                <a:ea typeface="Canva Sans"/>
                <a:cs typeface="Canva Sans"/>
                <a:sym typeface="Canva Sans"/>
              </a:rPr>
              <a:t>Dr. Amit Shukla</a:t>
            </a:r>
          </a:p>
        </p:txBody>
      </p:sp>
      <p:sp>
        <p:nvSpPr>
          <p:cNvPr name="TextBox 7" id="7"/>
          <p:cNvSpPr txBox="true"/>
          <p:nvPr/>
        </p:nvSpPr>
        <p:spPr>
          <a:xfrm rot="0">
            <a:off x="1028700" y="6925949"/>
            <a:ext cx="5913783" cy="481330"/>
          </a:xfrm>
          <a:prstGeom prst="rect">
            <a:avLst/>
          </a:prstGeom>
        </p:spPr>
        <p:txBody>
          <a:bodyPr anchor="t" rtlCol="false" tIns="0" lIns="0" bIns="0" rIns="0">
            <a:spAutoFit/>
          </a:bodyPr>
          <a:lstStyle/>
          <a:p>
            <a:pPr algn="l">
              <a:lnSpc>
                <a:spcPts val="3919"/>
              </a:lnSpc>
            </a:pPr>
            <a:r>
              <a:rPr lang="en-US" sz="2799" b="true">
                <a:solidFill>
                  <a:srgbClr val="804F3B"/>
                </a:solidFill>
                <a:latin typeface="Canva Sans Bold"/>
                <a:ea typeface="Canva Sans Bold"/>
                <a:cs typeface="Canva Sans Bold"/>
                <a:sym typeface="Canva Sans Bold"/>
              </a:rPr>
              <a:t>Supervisor</a:t>
            </a:r>
          </a:p>
        </p:txBody>
      </p:sp>
      <p:sp>
        <p:nvSpPr>
          <p:cNvPr name="TextBox 8" id="8"/>
          <p:cNvSpPr txBox="true"/>
          <p:nvPr/>
        </p:nvSpPr>
        <p:spPr>
          <a:xfrm rot="0">
            <a:off x="1028700" y="8267065"/>
            <a:ext cx="5913783" cy="481330"/>
          </a:xfrm>
          <a:prstGeom prst="rect">
            <a:avLst/>
          </a:prstGeom>
        </p:spPr>
        <p:txBody>
          <a:bodyPr anchor="t" rtlCol="false" tIns="0" lIns="0" bIns="0" rIns="0">
            <a:spAutoFit/>
          </a:bodyPr>
          <a:lstStyle/>
          <a:p>
            <a:pPr algn="l">
              <a:lnSpc>
                <a:spcPts val="3919"/>
              </a:lnSpc>
            </a:pPr>
            <a:r>
              <a:rPr lang="en-US" sz="2799" b="true">
                <a:solidFill>
                  <a:srgbClr val="804F3B"/>
                </a:solidFill>
                <a:latin typeface="Canva Sans Bold"/>
                <a:ea typeface="Canva Sans Bold"/>
                <a:cs typeface="Canva Sans Bold"/>
                <a:sym typeface="Canva Sans Bold"/>
              </a:rPr>
              <a:t>Faculty Advisor</a:t>
            </a:r>
          </a:p>
        </p:txBody>
      </p:sp>
      <p:sp>
        <p:nvSpPr>
          <p:cNvPr name="TextBox 9" id="9"/>
          <p:cNvSpPr txBox="true"/>
          <p:nvPr/>
        </p:nvSpPr>
        <p:spPr>
          <a:xfrm rot="0">
            <a:off x="1028700" y="8776970"/>
            <a:ext cx="5913783" cy="481330"/>
          </a:xfrm>
          <a:prstGeom prst="rect">
            <a:avLst/>
          </a:prstGeom>
        </p:spPr>
        <p:txBody>
          <a:bodyPr anchor="t" rtlCol="false" tIns="0" lIns="0" bIns="0" rIns="0">
            <a:spAutoFit/>
          </a:bodyPr>
          <a:lstStyle/>
          <a:p>
            <a:pPr algn="l">
              <a:lnSpc>
                <a:spcPts val="3919"/>
              </a:lnSpc>
            </a:pPr>
            <a:r>
              <a:rPr lang="en-US" sz="2799">
                <a:solidFill>
                  <a:srgbClr val="804F3B"/>
                </a:solidFill>
                <a:latin typeface="Canva Sans"/>
                <a:ea typeface="Canva Sans"/>
                <a:cs typeface="Canva Sans"/>
                <a:sym typeface="Canva Sans"/>
              </a:rPr>
              <a:t>Dr. Prateek Saxena</a:t>
            </a:r>
          </a:p>
        </p:txBody>
      </p:sp>
      <p:sp>
        <p:nvSpPr>
          <p:cNvPr name="TextBox 10" id="10"/>
          <p:cNvSpPr txBox="true"/>
          <p:nvPr/>
        </p:nvSpPr>
        <p:spPr>
          <a:xfrm rot="0">
            <a:off x="9144000" y="7400181"/>
            <a:ext cx="5913783" cy="1967230"/>
          </a:xfrm>
          <a:prstGeom prst="rect">
            <a:avLst/>
          </a:prstGeom>
        </p:spPr>
        <p:txBody>
          <a:bodyPr anchor="t" rtlCol="false" tIns="0" lIns="0" bIns="0" rIns="0">
            <a:spAutoFit/>
          </a:bodyPr>
          <a:lstStyle/>
          <a:p>
            <a:pPr algn="l">
              <a:lnSpc>
                <a:spcPts val="3919"/>
              </a:lnSpc>
            </a:pPr>
            <a:r>
              <a:rPr lang="en-US" sz="2799">
                <a:solidFill>
                  <a:srgbClr val="804F3B"/>
                </a:solidFill>
                <a:latin typeface="Canva Sans"/>
                <a:ea typeface="Canva Sans"/>
                <a:cs typeface="Canva Sans"/>
                <a:sym typeface="Canva Sans"/>
              </a:rPr>
              <a:t>Ayush Kumar Singh (B21283)</a:t>
            </a:r>
          </a:p>
          <a:p>
            <a:pPr algn="l">
              <a:lnSpc>
                <a:spcPts val="3919"/>
              </a:lnSpc>
            </a:pPr>
            <a:r>
              <a:rPr lang="en-US" sz="2799">
                <a:solidFill>
                  <a:srgbClr val="804F3B"/>
                </a:solidFill>
                <a:latin typeface="Canva Sans"/>
                <a:ea typeface="Canva Sans"/>
                <a:cs typeface="Canva Sans"/>
                <a:sym typeface="Canva Sans"/>
              </a:rPr>
              <a:t>Akash Kumar (B21272)</a:t>
            </a:r>
          </a:p>
          <a:p>
            <a:pPr algn="l">
              <a:lnSpc>
                <a:spcPts val="3919"/>
              </a:lnSpc>
            </a:pPr>
            <a:r>
              <a:rPr lang="en-US" sz="2799">
                <a:solidFill>
                  <a:srgbClr val="804F3B"/>
                </a:solidFill>
                <a:latin typeface="Canva Sans"/>
                <a:ea typeface="Canva Sans"/>
                <a:cs typeface="Canva Sans"/>
                <a:sym typeface="Canva Sans"/>
              </a:rPr>
              <a:t>Atharva Ayanar (B21282)</a:t>
            </a:r>
          </a:p>
          <a:p>
            <a:pPr algn="l">
              <a:lnSpc>
                <a:spcPts val="3919"/>
              </a:lnSpc>
            </a:pPr>
            <a:r>
              <a:rPr lang="en-US" sz="2799">
                <a:solidFill>
                  <a:srgbClr val="804F3B"/>
                </a:solidFill>
                <a:latin typeface="Canva Sans"/>
                <a:ea typeface="Canva Sans"/>
                <a:cs typeface="Canva Sans"/>
                <a:sym typeface="Canva Sans"/>
              </a:rPr>
              <a:t>Ritik Rajput (B21220)</a:t>
            </a:r>
          </a:p>
        </p:txBody>
      </p:sp>
      <p:sp>
        <p:nvSpPr>
          <p:cNvPr name="TextBox 11" id="11"/>
          <p:cNvSpPr txBox="true"/>
          <p:nvPr/>
        </p:nvSpPr>
        <p:spPr>
          <a:xfrm rot="0">
            <a:off x="9144000" y="6675650"/>
            <a:ext cx="5913783" cy="481330"/>
          </a:xfrm>
          <a:prstGeom prst="rect">
            <a:avLst/>
          </a:prstGeom>
        </p:spPr>
        <p:txBody>
          <a:bodyPr anchor="t" rtlCol="false" tIns="0" lIns="0" bIns="0" rIns="0">
            <a:spAutoFit/>
          </a:bodyPr>
          <a:lstStyle/>
          <a:p>
            <a:pPr algn="l">
              <a:lnSpc>
                <a:spcPts val="3919"/>
              </a:lnSpc>
            </a:pPr>
            <a:r>
              <a:rPr lang="en-US" sz="2799" b="true">
                <a:solidFill>
                  <a:srgbClr val="804F3B"/>
                </a:solidFill>
                <a:latin typeface="Canva Sans Bold"/>
                <a:ea typeface="Canva Sans Bold"/>
                <a:cs typeface="Canva Sans Bold"/>
                <a:sym typeface="Canva Sans Bold"/>
              </a:rPr>
              <a:t>Students</a:t>
            </a:r>
          </a:p>
        </p:txBody>
      </p:sp>
      <p:sp>
        <p:nvSpPr>
          <p:cNvPr name="TextBox 12" id="12"/>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
        <p:nvSpPr>
          <p:cNvPr name="TextBox 13" id="13"/>
          <p:cNvSpPr txBox="true"/>
          <p:nvPr/>
        </p:nvSpPr>
        <p:spPr>
          <a:xfrm rot="0">
            <a:off x="17325666" y="9210675"/>
            <a:ext cx="417433" cy="480035"/>
          </a:xfrm>
          <a:prstGeom prst="rect">
            <a:avLst/>
          </a:prstGeom>
        </p:spPr>
        <p:txBody>
          <a:bodyPr anchor="t" rtlCol="false" tIns="0" lIns="0" bIns="0" rIns="0">
            <a:spAutoFit/>
          </a:bodyPr>
          <a:lstStyle/>
          <a:p>
            <a:pPr algn="ctr">
              <a:lnSpc>
                <a:spcPts val="3991"/>
              </a:lnSpc>
              <a:spcBef>
                <a:spcPct val="0"/>
              </a:spcBef>
            </a:pPr>
            <a:r>
              <a:rPr lang="en-US" sz="2850">
                <a:solidFill>
                  <a:srgbClr val="804F3B"/>
                </a:solidFill>
                <a:latin typeface="Canva Sans"/>
                <a:ea typeface="Canva Sans"/>
                <a:cs typeface="Canva Sans"/>
                <a:sym typeface="Canva Sans"/>
              </a:rPr>
              <a:t>28</a:t>
            </a:r>
          </a:p>
        </p:txBody>
      </p:sp>
    </p:spTree>
  </p:cSld>
  <p:clrMapOvr>
    <a:masterClrMapping/>
  </p:clrMapOvr>
  <p:transition spd="slow">
    <p:push dir="u"/>
  </p:transition>
</p:sld>
</file>

<file path=ppt/slides/slide29.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028700" y="759828"/>
            <a:ext cx="7675428" cy="547268"/>
          </a:xfrm>
          <a:prstGeom prst="rect">
            <a:avLst/>
          </a:prstGeom>
        </p:spPr>
        <p:txBody>
          <a:bodyPr anchor="t" rtlCol="false" tIns="0" lIns="0" bIns="0" rIns="0">
            <a:spAutoFit/>
          </a:bodyPr>
          <a:lstStyle/>
          <a:p>
            <a:pPr algn="just">
              <a:lnSpc>
                <a:spcPts val="4441"/>
              </a:lnSpc>
            </a:pPr>
            <a:r>
              <a:rPr lang="en-US" b="true" sz="3795">
                <a:solidFill>
                  <a:srgbClr val="804F3B"/>
                </a:solidFill>
                <a:latin typeface="Canva Sans Bold"/>
                <a:ea typeface="Canva Sans Bold"/>
                <a:cs typeface="Canva Sans Bold"/>
                <a:sym typeface="Canva Sans Bold"/>
              </a:rPr>
              <a:t>REFERENCES</a:t>
            </a:r>
          </a:p>
        </p:txBody>
      </p:sp>
      <p:sp>
        <p:nvSpPr>
          <p:cNvPr name="TextBox 6" id="6"/>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29</a:t>
            </a:r>
          </a:p>
        </p:txBody>
      </p:sp>
      <p:sp>
        <p:nvSpPr>
          <p:cNvPr name="TextBox 7" id="7"/>
          <p:cNvSpPr txBox="true"/>
          <p:nvPr/>
        </p:nvSpPr>
        <p:spPr>
          <a:xfrm rot="0">
            <a:off x="1028700" y="1715940"/>
            <a:ext cx="15408496" cy="6366383"/>
          </a:xfrm>
          <a:prstGeom prst="rect">
            <a:avLst/>
          </a:prstGeom>
        </p:spPr>
        <p:txBody>
          <a:bodyPr anchor="t" rtlCol="false" tIns="0" lIns="0" bIns="0" rIns="0">
            <a:spAutoFit/>
          </a:bodyPr>
          <a:lstStyle/>
          <a:p>
            <a:pPr algn="l" marL="734059" indent="-367030" lvl="1">
              <a:lnSpc>
                <a:spcPts val="7275"/>
              </a:lnSpc>
              <a:buAutoNum type="arabicPeriod" startAt="1"/>
            </a:pPr>
            <a:r>
              <a:rPr lang="en-US" sz="3399" spc="-186">
                <a:solidFill>
                  <a:srgbClr val="804F3B"/>
                </a:solidFill>
                <a:latin typeface="Canva Sans"/>
                <a:ea typeface="Canva Sans"/>
                <a:cs typeface="Canva Sans"/>
                <a:sym typeface="Canva Sans"/>
              </a:rPr>
              <a:t>https://www.sciencedirect.com/science/article/pii/S1570870520306788</a:t>
            </a:r>
          </a:p>
          <a:p>
            <a:pPr algn="l" marL="734059" indent="-367030" lvl="1">
              <a:lnSpc>
                <a:spcPts val="7275"/>
              </a:lnSpc>
              <a:buAutoNum type="arabicPeriod" startAt="1"/>
            </a:pPr>
            <a:r>
              <a:rPr lang="en-US" sz="3399" spc="-186">
                <a:solidFill>
                  <a:srgbClr val="804F3B"/>
                </a:solidFill>
                <a:latin typeface="Canva Sans"/>
                <a:ea typeface="Canva Sans"/>
                <a:cs typeface="Canva Sans"/>
                <a:sym typeface="Canva Sans"/>
              </a:rPr>
              <a:t>https://ieeexplore.ieee.org/abstract/document/9687268</a:t>
            </a:r>
          </a:p>
          <a:p>
            <a:pPr algn="l" marL="734059" indent="-367030" lvl="1">
              <a:lnSpc>
                <a:spcPts val="7275"/>
              </a:lnSpc>
              <a:buAutoNum type="arabicPeriod" startAt="1"/>
            </a:pPr>
            <a:r>
              <a:rPr lang="en-US" sz="3399" spc="-186">
                <a:solidFill>
                  <a:srgbClr val="804F3B"/>
                </a:solidFill>
                <a:latin typeface="Canva Sans"/>
                <a:ea typeface="Canva Sans"/>
                <a:cs typeface="Canva Sans"/>
                <a:sym typeface="Canva Sans"/>
              </a:rPr>
              <a:t>https://yadda.icm.edu.pl/baztech/element/bwmeta1.element.baztech-80829aa7-0db6-4aa6-a09d-d00d0e98430e</a:t>
            </a:r>
          </a:p>
          <a:p>
            <a:pPr algn="l" marL="734059" indent="-367030" lvl="1">
              <a:lnSpc>
                <a:spcPts val="7275"/>
              </a:lnSpc>
              <a:buAutoNum type="arabicPeriod" startAt="1"/>
            </a:pPr>
            <a:r>
              <a:rPr lang="en-US" sz="3399" spc="-186">
                <a:solidFill>
                  <a:srgbClr val="804F3B"/>
                </a:solidFill>
                <a:latin typeface="Canva Sans"/>
                <a:ea typeface="Canva Sans"/>
                <a:cs typeface="Canva Sans"/>
                <a:sym typeface="Canva Sans"/>
              </a:rPr>
              <a:t>https://ieeexplore.ieee.org/abstract/document/9378538</a:t>
            </a:r>
          </a:p>
          <a:p>
            <a:pPr algn="l" marL="734059" indent="-367030" lvl="1">
              <a:lnSpc>
                <a:spcPts val="7275"/>
              </a:lnSpc>
              <a:buAutoNum type="arabicPeriod" startAt="1"/>
            </a:pPr>
            <a:r>
              <a:rPr lang="en-US" sz="3399" spc="-186">
                <a:solidFill>
                  <a:srgbClr val="804F3B"/>
                </a:solidFill>
                <a:latin typeface="Canva Sans"/>
                <a:ea typeface="Canva Sans"/>
                <a:cs typeface="Canva Sans"/>
                <a:sym typeface="Canva Sans"/>
              </a:rPr>
              <a:t>https://ieeexplore.ieee.org/abstract/document/9597861</a:t>
            </a:r>
          </a:p>
          <a:p>
            <a:pPr algn="l" marL="734059" indent="-367030" lvl="1">
              <a:lnSpc>
                <a:spcPts val="7275"/>
              </a:lnSpc>
              <a:buAutoNum type="arabicPeriod" startAt="1"/>
            </a:pPr>
            <a:r>
              <a:rPr lang="en-US" sz="3399" spc="-186">
                <a:solidFill>
                  <a:srgbClr val="804F3B"/>
                </a:solidFill>
                <a:latin typeface="Canva Sans"/>
                <a:ea typeface="Canva Sans"/>
                <a:cs typeface="Canva Sans"/>
                <a:sym typeface="Canva Sans"/>
              </a:rPr>
              <a:t>https://www.ceeol.com/search/article-detail?id=1070586</a:t>
            </a:r>
          </a:p>
        </p:txBody>
      </p:sp>
      <p:sp>
        <p:nvSpPr>
          <p:cNvPr name="TextBox 8" id="8"/>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Freeform 5" id="5"/>
          <p:cNvSpPr/>
          <p:nvPr/>
        </p:nvSpPr>
        <p:spPr>
          <a:xfrm flipH="false" flipV="false" rot="0">
            <a:off x="14372975" y="6440040"/>
            <a:ext cx="4274400" cy="3846960"/>
          </a:xfrm>
          <a:custGeom>
            <a:avLst/>
            <a:gdLst/>
            <a:ahLst/>
            <a:cxnLst/>
            <a:rect r="r" b="b" t="t" l="l"/>
            <a:pathLst>
              <a:path h="3846960" w="4274400">
                <a:moveTo>
                  <a:pt x="0" y="0"/>
                </a:moveTo>
                <a:lnTo>
                  <a:pt x="4274400" y="0"/>
                </a:lnTo>
                <a:lnTo>
                  <a:pt x="4274400" y="3846960"/>
                </a:lnTo>
                <a:lnTo>
                  <a:pt x="0" y="3846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1038225"/>
            <a:ext cx="5990587" cy="439913"/>
          </a:xfrm>
          <a:prstGeom prst="rect">
            <a:avLst/>
          </a:prstGeom>
        </p:spPr>
        <p:txBody>
          <a:bodyPr anchor="t" rtlCol="false" tIns="0" lIns="0" bIns="0" rIns="0">
            <a:spAutoFit/>
          </a:bodyPr>
          <a:lstStyle/>
          <a:p>
            <a:pPr algn="just">
              <a:lnSpc>
                <a:spcPts val="3466"/>
              </a:lnSpc>
            </a:pPr>
            <a:r>
              <a:rPr lang="en-US" b="true" sz="2962" u="sng">
                <a:solidFill>
                  <a:srgbClr val="804F3B"/>
                </a:solidFill>
                <a:latin typeface="Canva Sans Bold"/>
                <a:ea typeface="Canva Sans Bold"/>
                <a:cs typeface="Canva Sans Bold"/>
                <a:sym typeface="Canva Sans Bold"/>
              </a:rPr>
              <a:t>REVIEW PROBLEM STATEMENT</a:t>
            </a:r>
          </a:p>
        </p:txBody>
      </p:sp>
      <p:sp>
        <p:nvSpPr>
          <p:cNvPr name="TextBox 7" id="7"/>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3</a:t>
            </a:r>
          </a:p>
        </p:txBody>
      </p:sp>
      <p:sp>
        <p:nvSpPr>
          <p:cNvPr name="TextBox 8" id="8"/>
          <p:cNvSpPr txBox="true"/>
          <p:nvPr/>
        </p:nvSpPr>
        <p:spPr>
          <a:xfrm rot="0">
            <a:off x="825856" y="5397014"/>
            <a:ext cx="13958944" cy="2588768"/>
          </a:xfrm>
          <a:prstGeom prst="rect">
            <a:avLst/>
          </a:prstGeom>
        </p:spPr>
        <p:txBody>
          <a:bodyPr anchor="t" rtlCol="false" tIns="0" lIns="0" bIns="0" rIns="0">
            <a:spAutoFit/>
          </a:bodyPr>
          <a:lstStyle/>
          <a:p>
            <a:pPr algn="l" marL="561341" indent="-280670" lvl="1">
              <a:lnSpc>
                <a:spcPts val="4186"/>
              </a:lnSpc>
              <a:buFont typeface="Arial"/>
              <a:buChar char="•"/>
            </a:pPr>
            <a:r>
              <a:rPr lang="en-US" sz="2600" u="sng">
                <a:solidFill>
                  <a:srgbClr val="804F3B"/>
                </a:solidFill>
                <a:latin typeface="Canva Sans"/>
                <a:ea typeface="Canva Sans"/>
                <a:cs typeface="Canva Sans"/>
                <a:sym typeface="Canva Sans"/>
              </a:rPr>
              <a:t>Need for Visual Detection:</a:t>
            </a:r>
          </a:p>
          <a:p>
            <a:pPr algn="l" marL="1122681" indent="-374227" lvl="2">
              <a:lnSpc>
                <a:spcPts val="4186"/>
              </a:lnSpc>
              <a:buFont typeface="Arial"/>
              <a:buChar char="⚬"/>
            </a:pPr>
            <a:r>
              <a:rPr lang="en-US" sz="2600">
                <a:solidFill>
                  <a:srgbClr val="804F3B"/>
                </a:solidFill>
                <a:latin typeface="Canva Sans"/>
                <a:ea typeface="Canva Sans"/>
                <a:cs typeface="Canva Sans"/>
                <a:sym typeface="Canva Sans"/>
              </a:rPr>
              <a:t>Drone-mounted cameras enable accurate identification in complex environments.</a:t>
            </a:r>
          </a:p>
          <a:p>
            <a:pPr algn="l" marL="1122681" indent="-374227" lvl="2">
              <a:lnSpc>
                <a:spcPts val="4186"/>
              </a:lnSpc>
              <a:buFont typeface="Arial"/>
              <a:buChar char="⚬"/>
            </a:pPr>
            <a:r>
              <a:rPr lang="en-US" sz="2600">
                <a:solidFill>
                  <a:srgbClr val="804F3B"/>
                </a:solidFill>
                <a:latin typeface="Canva Sans"/>
                <a:ea typeface="Canva Sans"/>
                <a:cs typeface="Canva Sans"/>
                <a:sym typeface="Canva Sans"/>
              </a:rPr>
              <a:t>Reliable detection is essential for future integration with air-to-air neutralization.</a:t>
            </a:r>
          </a:p>
          <a:p>
            <a:pPr algn="ctr">
              <a:lnSpc>
                <a:spcPts val="4186"/>
              </a:lnSpc>
            </a:pPr>
          </a:p>
        </p:txBody>
      </p:sp>
      <p:sp>
        <p:nvSpPr>
          <p:cNvPr name="TextBox 9" id="9"/>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
        <p:nvSpPr>
          <p:cNvPr name="TextBox 10" id="10"/>
          <p:cNvSpPr txBox="true"/>
          <p:nvPr/>
        </p:nvSpPr>
        <p:spPr>
          <a:xfrm rot="0">
            <a:off x="1028700" y="2027555"/>
            <a:ext cx="14119230" cy="3115945"/>
          </a:xfrm>
          <a:prstGeom prst="rect">
            <a:avLst/>
          </a:prstGeom>
        </p:spPr>
        <p:txBody>
          <a:bodyPr anchor="t" rtlCol="false" tIns="0" lIns="0" bIns="0" rIns="0">
            <a:spAutoFit/>
          </a:bodyPr>
          <a:lstStyle/>
          <a:p>
            <a:pPr algn="l" marL="561341" indent="-280670" lvl="1">
              <a:lnSpc>
                <a:spcPts val="4160"/>
              </a:lnSpc>
              <a:buFont typeface="Arial"/>
              <a:buChar char="•"/>
            </a:pPr>
            <a:r>
              <a:rPr lang="en-US" sz="2600" u="sng">
                <a:solidFill>
                  <a:srgbClr val="804F3B"/>
                </a:solidFill>
                <a:latin typeface="Canva Sans"/>
                <a:ea typeface="Canva Sans"/>
                <a:cs typeface="Canva Sans"/>
                <a:sym typeface="Canva Sans"/>
              </a:rPr>
              <a:t>Industrial Applications</a:t>
            </a:r>
            <a:r>
              <a:rPr lang="en-US" sz="2600" u="sng">
                <a:solidFill>
                  <a:srgbClr val="804F3B"/>
                </a:solidFill>
                <a:latin typeface="Canva Sans"/>
                <a:ea typeface="Canva Sans"/>
                <a:cs typeface="Canva Sans"/>
                <a:sym typeface="Canva Sans"/>
              </a:rPr>
              <a:t>:</a:t>
            </a:r>
          </a:p>
          <a:p>
            <a:pPr algn="l" marL="1122681" indent="-374227" lvl="2">
              <a:lnSpc>
                <a:spcPts val="4160"/>
              </a:lnSpc>
              <a:buFont typeface="Arial"/>
              <a:buChar char="⚬"/>
            </a:pPr>
            <a:r>
              <a:rPr lang="en-US" sz="2600">
                <a:solidFill>
                  <a:srgbClr val="804F3B"/>
                </a:solidFill>
                <a:latin typeface="Canva Sans"/>
                <a:ea typeface="Canva Sans"/>
                <a:cs typeface="Canva Sans"/>
                <a:sym typeface="Canva Sans"/>
              </a:rPr>
              <a:t>Drones are increasingly used for various types of legitimate purposes but can also pose serious security risks.</a:t>
            </a:r>
          </a:p>
          <a:p>
            <a:pPr algn="l" marL="1122681" indent="-374227" lvl="2">
              <a:lnSpc>
                <a:spcPts val="4160"/>
              </a:lnSpc>
              <a:buFont typeface="Arial"/>
              <a:buChar char="⚬"/>
            </a:pPr>
            <a:r>
              <a:rPr lang="en-US" sz="2600">
                <a:solidFill>
                  <a:srgbClr val="804F3B"/>
                </a:solidFill>
                <a:latin typeface="Canva Sans"/>
                <a:ea typeface="Canva Sans"/>
                <a:cs typeface="Canva Sans"/>
                <a:sym typeface="Canva Sans"/>
              </a:rPr>
              <a:t>Detecting and neutralizing drones in real-time is critical to prevent threats to privacy, infrastructure, and public safety.</a:t>
            </a:r>
          </a:p>
          <a:p>
            <a:pPr algn="ctr">
              <a:lnSpc>
                <a:spcPts val="4160"/>
              </a:lnSpc>
              <a:spcBef>
                <a:spcPct val="0"/>
              </a:spcBef>
            </a:pPr>
          </a:p>
        </p:txBody>
      </p:sp>
    </p:spTree>
  </p:cSld>
  <p:clrMapOvr>
    <a:masterClrMapping/>
  </p:clrMapOvr>
  <p:transition spd="slow">
    <p:push dir="u"/>
  </p:transition>
</p:sld>
</file>

<file path=ppt/slides/slide4.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4</a:t>
            </a:r>
          </a:p>
        </p:txBody>
      </p:sp>
      <p:sp>
        <p:nvSpPr>
          <p:cNvPr name="TextBox 6" id="6"/>
          <p:cNvSpPr txBox="true"/>
          <p:nvPr/>
        </p:nvSpPr>
        <p:spPr>
          <a:xfrm rot="0">
            <a:off x="721081" y="904875"/>
            <a:ext cx="15510452" cy="7970139"/>
          </a:xfrm>
          <a:prstGeom prst="rect">
            <a:avLst/>
          </a:prstGeom>
        </p:spPr>
        <p:txBody>
          <a:bodyPr anchor="t" rtlCol="false" tIns="0" lIns="0" bIns="0" rIns="0">
            <a:spAutoFit/>
          </a:bodyPr>
          <a:lstStyle/>
          <a:p>
            <a:pPr algn="ctr">
              <a:lnSpc>
                <a:spcPts val="5279"/>
              </a:lnSpc>
            </a:pPr>
            <a:r>
              <a:rPr lang="en-US" b="true" sz="3299" u="sng">
                <a:solidFill>
                  <a:srgbClr val="804F3B"/>
                </a:solidFill>
                <a:latin typeface="Canva Sans Bold"/>
                <a:ea typeface="Canva Sans Bold"/>
                <a:cs typeface="Canva Sans Bold"/>
                <a:sym typeface="Canva Sans Bold"/>
              </a:rPr>
              <a:t>Current Semester Focus</a:t>
            </a:r>
          </a:p>
          <a:p>
            <a:pPr algn="ctr">
              <a:lnSpc>
                <a:spcPts val="5279"/>
              </a:lnSpc>
            </a:pPr>
          </a:p>
          <a:p>
            <a:pPr algn="just" marL="1122681" indent="-374227" lvl="2">
              <a:lnSpc>
                <a:spcPts val="4836"/>
              </a:lnSpc>
              <a:buFont typeface="Arial"/>
              <a:buChar char="⚬"/>
            </a:pPr>
            <a:r>
              <a:rPr lang="en-US" sz="2600">
                <a:solidFill>
                  <a:srgbClr val="804F3B"/>
                </a:solidFill>
                <a:latin typeface="Canva Sans"/>
                <a:ea typeface="Canva Sans"/>
                <a:cs typeface="Canva Sans"/>
                <a:sym typeface="Canva Sans"/>
              </a:rPr>
              <a:t>Develop an accurate drone detection system using visual detection techniques.</a:t>
            </a:r>
          </a:p>
          <a:p>
            <a:pPr algn="just" marL="1122681" indent="-374227" lvl="2">
              <a:lnSpc>
                <a:spcPts val="4836"/>
              </a:lnSpc>
              <a:buFont typeface="Arial"/>
              <a:buChar char="⚬"/>
            </a:pPr>
            <a:r>
              <a:rPr lang="en-US" sz="2600">
                <a:solidFill>
                  <a:srgbClr val="804F3B"/>
                </a:solidFill>
                <a:latin typeface="Canva Sans"/>
                <a:ea typeface="Canva Sans"/>
                <a:cs typeface="Canva Sans"/>
                <a:sym typeface="Canva Sans"/>
              </a:rPr>
              <a:t>Dataset Creation: Captured air-to-air images by flying two drones, forming a custom self-built dataset.</a:t>
            </a:r>
          </a:p>
          <a:p>
            <a:pPr algn="just" marL="1122681" indent="-374227" lvl="2">
              <a:lnSpc>
                <a:spcPts val="4836"/>
              </a:lnSpc>
              <a:buFont typeface="Arial"/>
              <a:buChar char="⚬"/>
            </a:pPr>
            <a:r>
              <a:rPr lang="en-US" sz="2600">
                <a:solidFill>
                  <a:srgbClr val="804F3B"/>
                </a:solidFill>
                <a:latin typeface="Canva Sans"/>
                <a:ea typeface="Canva Sans"/>
                <a:cs typeface="Canva Sans"/>
                <a:sym typeface="Canva Sans"/>
              </a:rPr>
              <a:t>Model Training: Trained and optimized advanced machine learning models (YOLOv8 and YOLOv9) using added optimizers such as Adam, Adagrad, and SGD, alongside hyperparameter tuning, to enhance real-time drone identification.</a:t>
            </a:r>
          </a:p>
          <a:p>
            <a:pPr algn="just" marL="1122681" indent="-374227" lvl="2">
              <a:lnSpc>
                <a:spcPts val="4836"/>
              </a:lnSpc>
              <a:buFont typeface="Arial"/>
              <a:buChar char="⚬"/>
            </a:pPr>
            <a:r>
              <a:rPr lang="en-US" sz="2600">
                <a:solidFill>
                  <a:srgbClr val="804F3B"/>
                </a:solidFill>
                <a:latin typeface="Canva Sans"/>
                <a:ea typeface="Canva Sans"/>
                <a:cs typeface="Canva Sans"/>
                <a:sym typeface="Canva Sans"/>
              </a:rPr>
              <a:t>Testing: Evaluated the models on various types of drones available, collecting performance results for precision and recall.</a:t>
            </a:r>
          </a:p>
          <a:p>
            <a:pPr algn="just" marL="1122681" indent="-374227" lvl="2">
              <a:lnSpc>
                <a:spcPts val="4836"/>
              </a:lnSpc>
              <a:buFont typeface="Arial"/>
              <a:buChar char="⚬"/>
            </a:pPr>
            <a:r>
              <a:rPr lang="en-US" sz="2600">
                <a:solidFill>
                  <a:srgbClr val="804F3B"/>
                </a:solidFill>
                <a:latin typeface="Canva Sans"/>
                <a:ea typeface="Canva Sans"/>
                <a:cs typeface="Canva Sans"/>
                <a:sym typeface="Canva Sans"/>
              </a:rPr>
              <a:t>Lay the groundwork for air-to-air neutralization in the upcoming semester, where one drone intercepts another.</a:t>
            </a:r>
          </a:p>
          <a:p>
            <a:pPr algn="just">
              <a:lnSpc>
                <a:spcPts val="4836"/>
              </a:lnSpc>
              <a:spcBef>
                <a:spcPct val="0"/>
              </a:spcBef>
            </a:pPr>
          </a:p>
        </p:txBody>
      </p:sp>
      <p:sp>
        <p:nvSpPr>
          <p:cNvPr name="TextBox 7" id="7"/>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Tree>
  </p:cSld>
  <p:clrMapOvr>
    <a:masterClrMapping/>
  </p:clrMapOvr>
  <p:transition spd="slow">
    <p:push dir="u"/>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Freeform 5" id="5"/>
          <p:cNvSpPr/>
          <p:nvPr/>
        </p:nvSpPr>
        <p:spPr>
          <a:xfrm flipH="false" flipV="false" rot="0">
            <a:off x="736209" y="3394357"/>
            <a:ext cx="7557339" cy="4831856"/>
          </a:xfrm>
          <a:custGeom>
            <a:avLst/>
            <a:gdLst/>
            <a:ahLst/>
            <a:cxnLst/>
            <a:rect r="r" b="b" t="t" l="l"/>
            <a:pathLst>
              <a:path h="4831856" w="7557339">
                <a:moveTo>
                  <a:pt x="0" y="0"/>
                </a:moveTo>
                <a:lnTo>
                  <a:pt x="7557340" y="0"/>
                </a:lnTo>
                <a:lnTo>
                  <a:pt x="7557340" y="4831855"/>
                </a:lnTo>
                <a:lnTo>
                  <a:pt x="0" y="4831855"/>
                </a:lnTo>
                <a:lnTo>
                  <a:pt x="0" y="0"/>
                </a:lnTo>
                <a:close/>
              </a:path>
            </a:pathLst>
          </a:custGeom>
          <a:blipFill>
            <a:blip r:embed="rId2"/>
            <a:stretch>
              <a:fillRect l="-3539" t="0" r="0" b="0"/>
            </a:stretch>
          </a:blipFill>
        </p:spPr>
      </p:sp>
      <p:sp>
        <p:nvSpPr>
          <p:cNvPr name="Freeform 6" id="6"/>
          <p:cNvSpPr/>
          <p:nvPr/>
        </p:nvSpPr>
        <p:spPr>
          <a:xfrm flipH="false" flipV="false" rot="0">
            <a:off x="5007797" y="3394357"/>
            <a:ext cx="6764220" cy="4669160"/>
          </a:xfrm>
          <a:custGeom>
            <a:avLst/>
            <a:gdLst/>
            <a:ahLst/>
            <a:cxnLst/>
            <a:rect r="r" b="b" t="t" l="l"/>
            <a:pathLst>
              <a:path h="4669160" w="6764220">
                <a:moveTo>
                  <a:pt x="0" y="0"/>
                </a:moveTo>
                <a:lnTo>
                  <a:pt x="6764220" y="0"/>
                </a:lnTo>
                <a:lnTo>
                  <a:pt x="6764220" y="4669160"/>
                </a:lnTo>
                <a:lnTo>
                  <a:pt x="0" y="4669160"/>
                </a:lnTo>
                <a:lnTo>
                  <a:pt x="0" y="0"/>
                </a:lnTo>
                <a:close/>
              </a:path>
            </a:pathLst>
          </a:custGeom>
          <a:blipFill>
            <a:blip r:embed="rId3"/>
            <a:stretch>
              <a:fillRect l="-7113" t="0" r="-1805" b="0"/>
            </a:stretch>
          </a:blipFill>
        </p:spPr>
      </p:sp>
      <p:sp>
        <p:nvSpPr>
          <p:cNvPr name="Freeform 7" id="7"/>
          <p:cNvSpPr/>
          <p:nvPr/>
        </p:nvSpPr>
        <p:spPr>
          <a:xfrm flipH="false" flipV="false" rot="0">
            <a:off x="9144000" y="3394357"/>
            <a:ext cx="6705104" cy="4506465"/>
          </a:xfrm>
          <a:custGeom>
            <a:avLst/>
            <a:gdLst/>
            <a:ahLst/>
            <a:cxnLst/>
            <a:rect r="r" b="b" t="t" l="l"/>
            <a:pathLst>
              <a:path h="4506465" w="6705104">
                <a:moveTo>
                  <a:pt x="0" y="0"/>
                </a:moveTo>
                <a:lnTo>
                  <a:pt x="6705104" y="0"/>
                </a:lnTo>
                <a:lnTo>
                  <a:pt x="6705104" y="4506465"/>
                </a:lnTo>
                <a:lnTo>
                  <a:pt x="0" y="4506465"/>
                </a:lnTo>
                <a:lnTo>
                  <a:pt x="0" y="0"/>
                </a:lnTo>
                <a:close/>
              </a:path>
            </a:pathLst>
          </a:custGeom>
          <a:blipFill>
            <a:blip r:embed="rId4"/>
            <a:stretch>
              <a:fillRect l="0" t="0" r="-6050" b="0"/>
            </a:stretch>
          </a:blipFill>
        </p:spPr>
      </p:sp>
      <p:sp>
        <p:nvSpPr>
          <p:cNvPr name="Freeform 8" id="8"/>
          <p:cNvSpPr/>
          <p:nvPr/>
        </p:nvSpPr>
        <p:spPr>
          <a:xfrm flipH="false" flipV="false" rot="0">
            <a:off x="5372147" y="6394549"/>
            <a:ext cx="7543707" cy="5727501"/>
          </a:xfrm>
          <a:custGeom>
            <a:avLst/>
            <a:gdLst/>
            <a:ahLst/>
            <a:cxnLst/>
            <a:rect r="r" b="b" t="t" l="l"/>
            <a:pathLst>
              <a:path h="5727501" w="7543707">
                <a:moveTo>
                  <a:pt x="0" y="0"/>
                </a:moveTo>
                <a:lnTo>
                  <a:pt x="7543706" y="0"/>
                </a:lnTo>
                <a:lnTo>
                  <a:pt x="7543706" y="5727502"/>
                </a:lnTo>
                <a:lnTo>
                  <a:pt x="0" y="5727502"/>
                </a:lnTo>
                <a:lnTo>
                  <a:pt x="0" y="0"/>
                </a:lnTo>
                <a:close/>
              </a:path>
            </a:pathLst>
          </a:custGeom>
          <a:blipFill>
            <a:blip r:embed="rId5"/>
            <a:stretch>
              <a:fillRect l="-3136" t="0" r="-20821" b="0"/>
            </a:stretch>
          </a:blipFill>
        </p:spPr>
      </p:sp>
      <p:sp>
        <p:nvSpPr>
          <p:cNvPr name="Freeform 9" id="9"/>
          <p:cNvSpPr/>
          <p:nvPr/>
        </p:nvSpPr>
        <p:spPr>
          <a:xfrm flipH="false" flipV="false" rot="0">
            <a:off x="9332691" y="6394549"/>
            <a:ext cx="6516413" cy="4948567"/>
          </a:xfrm>
          <a:custGeom>
            <a:avLst/>
            <a:gdLst/>
            <a:ahLst/>
            <a:cxnLst/>
            <a:rect r="r" b="b" t="t" l="l"/>
            <a:pathLst>
              <a:path h="4948567" w="6516413">
                <a:moveTo>
                  <a:pt x="0" y="0"/>
                </a:moveTo>
                <a:lnTo>
                  <a:pt x="6516413" y="0"/>
                </a:lnTo>
                <a:lnTo>
                  <a:pt x="6516413" y="4948567"/>
                </a:lnTo>
                <a:lnTo>
                  <a:pt x="0" y="4948567"/>
                </a:lnTo>
                <a:lnTo>
                  <a:pt x="0" y="0"/>
                </a:lnTo>
                <a:close/>
              </a:path>
            </a:pathLst>
          </a:custGeom>
          <a:blipFill>
            <a:blip r:embed="rId6"/>
            <a:stretch>
              <a:fillRect l="-10672" t="0" r="-8449" b="0"/>
            </a:stretch>
          </a:blipFill>
        </p:spPr>
      </p:sp>
      <p:sp>
        <p:nvSpPr>
          <p:cNvPr name="Freeform 10" id="10"/>
          <p:cNvSpPr/>
          <p:nvPr/>
        </p:nvSpPr>
        <p:spPr>
          <a:xfrm flipH="false" flipV="false" rot="0">
            <a:off x="736209" y="6557414"/>
            <a:ext cx="6049215" cy="4622838"/>
          </a:xfrm>
          <a:custGeom>
            <a:avLst/>
            <a:gdLst/>
            <a:ahLst/>
            <a:cxnLst/>
            <a:rect r="r" b="b" t="t" l="l"/>
            <a:pathLst>
              <a:path h="4622838" w="6049215">
                <a:moveTo>
                  <a:pt x="0" y="0"/>
                </a:moveTo>
                <a:lnTo>
                  <a:pt x="6049216" y="0"/>
                </a:lnTo>
                <a:lnTo>
                  <a:pt x="6049216" y="4622838"/>
                </a:lnTo>
                <a:lnTo>
                  <a:pt x="0" y="4622838"/>
                </a:lnTo>
                <a:lnTo>
                  <a:pt x="0" y="0"/>
                </a:lnTo>
                <a:close/>
              </a:path>
            </a:pathLst>
          </a:custGeom>
          <a:blipFill>
            <a:blip r:embed="rId7"/>
            <a:stretch>
              <a:fillRect l="-9347" t="0" r="-10059" b="0"/>
            </a:stretch>
          </a:blipFill>
        </p:spPr>
      </p:sp>
      <p:sp>
        <p:nvSpPr>
          <p:cNvPr name="TextBox 11" id="11"/>
          <p:cNvSpPr txBox="true"/>
          <p:nvPr/>
        </p:nvSpPr>
        <p:spPr>
          <a:xfrm rot="0">
            <a:off x="1028700" y="723011"/>
            <a:ext cx="237450" cy="225171"/>
          </a:xfrm>
          <a:prstGeom prst="rect">
            <a:avLst/>
          </a:prstGeom>
        </p:spPr>
        <p:txBody>
          <a:bodyPr anchor="t" rtlCol="false" tIns="0" lIns="0" bIns="0" rIns="0">
            <a:spAutoFit/>
          </a:bodyPr>
          <a:lstStyle/>
          <a:p>
            <a:pPr algn="just">
              <a:lnSpc>
                <a:spcPts val="1871"/>
              </a:lnSpc>
            </a:pPr>
            <a:r>
              <a:rPr lang="en-US" b="true" sz="1599">
                <a:solidFill>
                  <a:srgbClr val="804F3B"/>
                </a:solidFill>
                <a:latin typeface="Canva Sans Bold"/>
                <a:ea typeface="Canva Sans Bold"/>
                <a:cs typeface="Canva Sans Bold"/>
                <a:sym typeface="Canva Sans Bold"/>
              </a:rPr>
              <a:t>I</a:t>
            </a:r>
          </a:p>
        </p:txBody>
      </p:sp>
      <p:sp>
        <p:nvSpPr>
          <p:cNvPr name="TextBox 12" id="12"/>
          <p:cNvSpPr txBox="true"/>
          <p:nvPr/>
        </p:nvSpPr>
        <p:spPr>
          <a:xfrm rot="0">
            <a:off x="1355447" y="611297"/>
            <a:ext cx="3777226" cy="439075"/>
          </a:xfrm>
          <a:prstGeom prst="rect">
            <a:avLst/>
          </a:prstGeom>
        </p:spPr>
        <p:txBody>
          <a:bodyPr anchor="t" rtlCol="false" tIns="0" lIns="0" bIns="0" rIns="0">
            <a:spAutoFit/>
          </a:bodyPr>
          <a:lstStyle/>
          <a:p>
            <a:pPr algn="just">
              <a:lnSpc>
                <a:spcPts val="3502"/>
              </a:lnSpc>
            </a:pPr>
            <a:r>
              <a:rPr lang="en-US" b="true" sz="2993">
                <a:solidFill>
                  <a:srgbClr val="804F3B"/>
                </a:solidFill>
                <a:latin typeface="Canva Sans Bold"/>
                <a:ea typeface="Canva Sans Bold"/>
                <a:cs typeface="Canva Sans Bold"/>
                <a:sym typeface="Canva Sans Bold"/>
              </a:rPr>
              <a:t>PREVIOUS  WORKS</a:t>
            </a:r>
          </a:p>
        </p:txBody>
      </p:sp>
      <p:sp>
        <p:nvSpPr>
          <p:cNvPr name="TextBox 13" id="13"/>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5</a:t>
            </a:r>
          </a:p>
        </p:txBody>
      </p:sp>
      <p:sp>
        <p:nvSpPr>
          <p:cNvPr name="TextBox 14" id="14"/>
          <p:cNvSpPr txBox="true"/>
          <p:nvPr/>
        </p:nvSpPr>
        <p:spPr>
          <a:xfrm rot="0">
            <a:off x="736209" y="1781173"/>
            <a:ext cx="15937110" cy="1180465"/>
          </a:xfrm>
          <a:prstGeom prst="rect">
            <a:avLst/>
          </a:prstGeom>
        </p:spPr>
        <p:txBody>
          <a:bodyPr anchor="t" rtlCol="false" tIns="0" lIns="0" bIns="0" rIns="0">
            <a:spAutoFit/>
          </a:bodyPr>
          <a:lstStyle/>
          <a:p>
            <a:pPr algn="ctr">
              <a:lnSpc>
                <a:spcPts val="4759"/>
              </a:lnSpc>
            </a:pPr>
            <a:r>
              <a:rPr lang="en-US" sz="3399">
                <a:solidFill>
                  <a:srgbClr val="804F3B"/>
                </a:solidFill>
                <a:latin typeface="Canva Sans"/>
                <a:ea typeface="Canva Sans"/>
                <a:cs typeface="Canva Sans"/>
                <a:sym typeface="Canva Sans"/>
              </a:rPr>
              <a:t>20+ papers  reviewed and compared multiple models and techniques for detection and neutralization</a:t>
            </a:r>
          </a:p>
        </p:txBody>
      </p:sp>
      <p:sp>
        <p:nvSpPr>
          <p:cNvPr name="TextBox 15" id="15"/>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
        <p:nvSpPr>
          <p:cNvPr name="TextBox 16" id="16"/>
          <p:cNvSpPr txBox="true"/>
          <p:nvPr/>
        </p:nvSpPr>
        <p:spPr>
          <a:xfrm rot="-5473544">
            <a:off x="14777653" y="8427100"/>
            <a:ext cx="3484463" cy="232384"/>
          </a:xfrm>
          <a:prstGeom prst="rect">
            <a:avLst/>
          </a:prstGeom>
        </p:spPr>
        <p:txBody>
          <a:bodyPr anchor="t" rtlCol="false" tIns="0" lIns="0" bIns="0" rIns="0">
            <a:spAutoFit/>
          </a:bodyPr>
          <a:lstStyle/>
          <a:p>
            <a:pPr algn="ctr">
              <a:lnSpc>
                <a:spcPts val="1891"/>
              </a:lnSpc>
              <a:spcBef>
                <a:spcPct val="0"/>
              </a:spcBef>
            </a:pPr>
            <a:r>
              <a:rPr lang="en-US" sz="1351">
                <a:solidFill>
                  <a:srgbClr val="804F3B"/>
                </a:solidFill>
                <a:latin typeface="Canva Sans"/>
                <a:ea typeface="Canva Sans"/>
                <a:cs typeface="Canva Sans"/>
                <a:sym typeface="Canva Sans"/>
              </a:rPr>
              <a:t>Source:Research papers mentioned in last</a:t>
            </a:r>
          </a:p>
        </p:txBody>
      </p:sp>
    </p:spTree>
  </p:cSld>
  <p:clrMapOvr>
    <a:masterClrMapping/>
  </p:clrMapOvr>
  <p:transition spd="slow">
    <p:push dir="u"/>
  </p:transition>
</p:sld>
</file>

<file path=ppt/slides/slide6.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6</a:t>
            </a:r>
          </a:p>
        </p:txBody>
      </p:sp>
      <p:sp>
        <p:nvSpPr>
          <p:cNvPr name="TextBox 6" id="6"/>
          <p:cNvSpPr txBox="true"/>
          <p:nvPr/>
        </p:nvSpPr>
        <p:spPr>
          <a:xfrm rot="0">
            <a:off x="4414113" y="497647"/>
            <a:ext cx="9990864" cy="890656"/>
          </a:xfrm>
          <a:prstGeom prst="rect">
            <a:avLst/>
          </a:prstGeom>
        </p:spPr>
        <p:txBody>
          <a:bodyPr anchor="t" rtlCol="false" tIns="0" lIns="0" bIns="0" rIns="0">
            <a:spAutoFit/>
          </a:bodyPr>
          <a:lstStyle/>
          <a:p>
            <a:pPr algn="just">
              <a:lnSpc>
                <a:spcPts val="7647"/>
              </a:lnSpc>
              <a:spcBef>
                <a:spcPct val="0"/>
              </a:spcBef>
            </a:pPr>
            <a:r>
              <a:rPr lang="en-US" b="true" sz="4779" u="sng">
                <a:solidFill>
                  <a:srgbClr val="804F3B"/>
                </a:solidFill>
                <a:latin typeface="Canva Sans Bold"/>
                <a:ea typeface="Canva Sans Bold"/>
                <a:cs typeface="Canva Sans Bold"/>
                <a:sym typeface="Canva Sans Bold"/>
              </a:rPr>
              <a:t>Methods of Detections of Drones</a:t>
            </a:r>
          </a:p>
        </p:txBody>
      </p:sp>
      <p:sp>
        <p:nvSpPr>
          <p:cNvPr name="TextBox 7" id="7"/>
          <p:cNvSpPr txBox="true"/>
          <p:nvPr/>
        </p:nvSpPr>
        <p:spPr>
          <a:xfrm rot="0">
            <a:off x="1389006" y="3927700"/>
            <a:ext cx="14141360" cy="5787800"/>
          </a:xfrm>
          <a:prstGeom prst="rect">
            <a:avLst/>
          </a:prstGeom>
        </p:spPr>
        <p:txBody>
          <a:bodyPr anchor="t" rtlCol="false" tIns="0" lIns="0" bIns="0" rIns="0">
            <a:spAutoFit/>
          </a:bodyPr>
          <a:lstStyle/>
          <a:p>
            <a:pPr algn="just">
              <a:lnSpc>
                <a:spcPts val="7743"/>
              </a:lnSpc>
            </a:pPr>
            <a:r>
              <a:rPr lang="en-US" b="true" sz="3930">
                <a:solidFill>
                  <a:srgbClr val="804F3B"/>
                </a:solidFill>
                <a:latin typeface="Canva Sans Bold"/>
                <a:ea typeface="Canva Sans Bold"/>
                <a:cs typeface="Canva Sans Bold"/>
                <a:sym typeface="Canva Sans Bold"/>
              </a:rPr>
              <a:t>1. Optical Detection</a:t>
            </a:r>
          </a:p>
          <a:p>
            <a:pPr algn="just">
              <a:lnSpc>
                <a:spcPts val="7743"/>
              </a:lnSpc>
            </a:pPr>
            <a:r>
              <a:rPr lang="en-US" sz="3930">
                <a:solidFill>
                  <a:srgbClr val="804F3B"/>
                </a:solidFill>
                <a:latin typeface="Canva Sans"/>
                <a:ea typeface="Canva Sans"/>
                <a:cs typeface="Canva Sans"/>
                <a:sym typeface="Canva Sans"/>
              </a:rPr>
              <a:t>2. Acoustic Detection</a:t>
            </a:r>
          </a:p>
          <a:p>
            <a:pPr algn="just">
              <a:lnSpc>
                <a:spcPts val="7743"/>
              </a:lnSpc>
            </a:pPr>
            <a:r>
              <a:rPr lang="en-US" sz="3930">
                <a:solidFill>
                  <a:srgbClr val="804F3B"/>
                </a:solidFill>
                <a:latin typeface="Canva Sans"/>
                <a:ea typeface="Canva Sans"/>
                <a:cs typeface="Canva Sans"/>
                <a:sym typeface="Canva Sans"/>
              </a:rPr>
              <a:t>3. Radio Frequency (RF) Detection</a:t>
            </a:r>
          </a:p>
          <a:p>
            <a:pPr algn="just">
              <a:lnSpc>
                <a:spcPts val="7743"/>
              </a:lnSpc>
            </a:pPr>
            <a:r>
              <a:rPr lang="en-US" sz="3930">
                <a:solidFill>
                  <a:srgbClr val="804F3B"/>
                </a:solidFill>
                <a:latin typeface="Canva Sans"/>
                <a:ea typeface="Canva Sans"/>
                <a:cs typeface="Canva Sans"/>
                <a:sym typeface="Canva Sans"/>
              </a:rPr>
              <a:t>4. Radar Detection</a:t>
            </a:r>
          </a:p>
          <a:p>
            <a:pPr algn="just">
              <a:lnSpc>
                <a:spcPts val="7743"/>
              </a:lnSpc>
            </a:pPr>
            <a:r>
              <a:rPr lang="en-US" sz="3930">
                <a:solidFill>
                  <a:srgbClr val="804F3B"/>
                </a:solidFill>
                <a:latin typeface="Canva Sans"/>
                <a:ea typeface="Canva Sans"/>
                <a:cs typeface="Canva Sans"/>
                <a:sym typeface="Canva Sans"/>
              </a:rPr>
              <a:t>5. Infrared Detection</a:t>
            </a:r>
          </a:p>
          <a:p>
            <a:pPr algn="just">
              <a:lnSpc>
                <a:spcPts val="7743"/>
              </a:lnSpc>
            </a:pPr>
          </a:p>
        </p:txBody>
      </p:sp>
      <p:sp>
        <p:nvSpPr>
          <p:cNvPr name="TextBox 8" id="8"/>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
        <p:nvSpPr>
          <p:cNvPr name="TextBox 9" id="9"/>
          <p:cNvSpPr txBox="true"/>
          <p:nvPr/>
        </p:nvSpPr>
        <p:spPr>
          <a:xfrm rot="0">
            <a:off x="1389006" y="2319928"/>
            <a:ext cx="14141360" cy="1489685"/>
          </a:xfrm>
          <a:prstGeom prst="rect">
            <a:avLst/>
          </a:prstGeom>
        </p:spPr>
        <p:txBody>
          <a:bodyPr anchor="t" rtlCol="false" tIns="0" lIns="0" bIns="0" rIns="0">
            <a:spAutoFit/>
          </a:bodyPr>
          <a:lstStyle/>
          <a:p>
            <a:pPr algn="just">
              <a:lnSpc>
                <a:spcPts val="3991"/>
              </a:lnSpc>
              <a:spcBef>
                <a:spcPct val="0"/>
              </a:spcBef>
            </a:pPr>
            <a:r>
              <a:rPr lang="en-US" sz="2850">
                <a:solidFill>
                  <a:srgbClr val="804F3B"/>
                </a:solidFill>
                <a:latin typeface="Canva Sans"/>
                <a:ea typeface="Canva Sans"/>
                <a:cs typeface="Canva Sans"/>
                <a:sym typeface="Canva Sans"/>
              </a:rPr>
              <a:t>While going through the literature review and searching on the internet we came across multiple methods of detection. Visual detection seemed one of the reliable methods we came across so we went on with this method for our project</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1028700" y="464392"/>
            <a:ext cx="6746514" cy="897433"/>
          </a:xfrm>
          <a:prstGeom prst="rect">
            <a:avLst/>
          </a:prstGeom>
        </p:spPr>
        <p:txBody>
          <a:bodyPr anchor="t" rtlCol="false" tIns="0" lIns="0" bIns="0" rIns="0">
            <a:spAutoFit/>
          </a:bodyPr>
          <a:lstStyle/>
          <a:p>
            <a:pPr algn="just">
              <a:lnSpc>
                <a:spcPts val="3564"/>
              </a:lnSpc>
            </a:pPr>
            <a:r>
              <a:rPr lang="en-US" b="true" sz="3046" u="sng">
                <a:solidFill>
                  <a:srgbClr val="804F3B"/>
                </a:solidFill>
                <a:latin typeface="Canva Sans Bold"/>
                <a:ea typeface="Canva Sans Bold"/>
                <a:cs typeface="Canva Sans Bold"/>
                <a:sym typeface="Canva Sans Bold"/>
              </a:rPr>
              <a:t>WORKFLOW AND PLAN OF ACTION</a:t>
            </a:r>
          </a:p>
          <a:p>
            <a:pPr algn="just">
              <a:lnSpc>
                <a:spcPts val="3564"/>
              </a:lnSpc>
            </a:pPr>
          </a:p>
        </p:txBody>
      </p:sp>
      <p:sp>
        <p:nvSpPr>
          <p:cNvPr name="TextBox 6" id="6"/>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7</a:t>
            </a:r>
          </a:p>
        </p:txBody>
      </p:sp>
      <p:sp>
        <p:nvSpPr>
          <p:cNvPr name="TextBox 7" id="7"/>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grpSp>
        <p:nvGrpSpPr>
          <p:cNvPr name="Group 8" id="8"/>
          <p:cNvGrpSpPr/>
          <p:nvPr/>
        </p:nvGrpSpPr>
        <p:grpSpPr>
          <a:xfrm rot="0">
            <a:off x="2100878" y="1246264"/>
            <a:ext cx="13531933" cy="8116811"/>
            <a:chOff x="0" y="0"/>
            <a:chExt cx="18042577" cy="10822415"/>
          </a:xfrm>
        </p:grpSpPr>
        <p:grpSp>
          <p:nvGrpSpPr>
            <p:cNvPr name="Group 9" id="9"/>
            <p:cNvGrpSpPr/>
            <p:nvPr/>
          </p:nvGrpSpPr>
          <p:grpSpPr>
            <a:xfrm rot="0">
              <a:off x="0" y="0"/>
              <a:ext cx="18042577" cy="1873733"/>
              <a:chOff x="0" y="0"/>
              <a:chExt cx="3563966" cy="370120"/>
            </a:xfrm>
          </p:grpSpPr>
          <p:sp>
            <p:nvSpPr>
              <p:cNvPr name="Freeform 10" id="10"/>
              <p:cNvSpPr/>
              <p:nvPr/>
            </p:nvSpPr>
            <p:spPr>
              <a:xfrm flipH="false" flipV="false" rot="0">
                <a:off x="0" y="0"/>
                <a:ext cx="3563966" cy="370120"/>
              </a:xfrm>
              <a:custGeom>
                <a:avLst/>
                <a:gdLst/>
                <a:ahLst/>
                <a:cxnLst/>
                <a:rect r="r" b="b" t="t" l="l"/>
                <a:pathLst>
                  <a:path h="370120" w="3563966">
                    <a:moveTo>
                      <a:pt x="29178" y="0"/>
                    </a:moveTo>
                    <a:lnTo>
                      <a:pt x="3534788" y="0"/>
                    </a:lnTo>
                    <a:cubicBezTo>
                      <a:pt x="3550902" y="0"/>
                      <a:pt x="3563966" y="13064"/>
                      <a:pt x="3563966" y="29178"/>
                    </a:cubicBezTo>
                    <a:lnTo>
                      <a:pt x="3563966" y="340942"/>
                    </a:lnTo>
                    <a:cubicBezTo>
                      <a:pt x="3563966" y="348680"/>
                      <a:pt x="3560892" y="356102"/>
                      <a:pt x="3555420" y="361574"/>
                    </a:cubicBezTo>
                    <a:cubicBezTo>
                      <a:pt x="3549948" y="367046"/>
                      <a:pt x="3542526" y="370120"/>
                      <a:pt x="3534788" y="370120"/>
                    </a:cubicBezTo>
                    <a:lnTo>
                      <a:pt x="29178" y="370120"/>
                    </a:lnTo>
                    <a:cubicBezTo>
                      <a:pt x="13064" y="370120"/>
                      <a:pt x="0" y="357057"/>
                      <a:pt x="0" y="340942"/>
                    </a:cubicBezTo>
                    <a:lnTo>
                      <a:pt x="0" y="29178"/>
                    </a:lnTo>
                    <a:cubicBezTo>
                      <a:pt x="0" y="21440"/>
                      <a:pt x="3074" y="14018"/>
                      <a:pt x="8546" y="8546"/>
                    </a:cubicBezTo>
                    <a:cubicBezTo>
                      <a:pt x="14018" y="3074"/>
                      <a:pt x="21440" y="0"/>
                      <a:pt x="29178" y="0"/>
                    </a:cubicBezTo>
                    <a:close/>
                  </a:path>
                </a:pathLst>
              </a:custGeom>
              <a:solidFill>
                <a:srgbClr val="000000">
                  <a:alpha val="0"/>
                </a:srgbClr>
              </a:solidFill>
              <a:ln w="76200" cap="rnd">
                <a:solidFill>
                  <a:srgbClr val="804F3B"/>
                </a:solidFill>
                <a:prstDash val="solid"/>
                <a:round/>
              </a:ln>
            </p:spPr>
          </p:sp>
          <p:sp>
            <p:nvSpPr>
              <p:cNvPr name="TextBox 11" id="11"/>
              <p:cNvSpPr txBox="true"/>
              <p:nvPr/>
            </p:nvSpPr>
            <p:spPr>
              <a:xfrm>
                <a:off x="0" y="9525"/>
                <a:ext cx="3563966" cy="360595"/>
              </a:xfrm>
              <a:prstGeom prst="rect">
                <a:avLst/>
              </a:prstGeom>
            </p:spPr>
            <p:txBody>
              <a:bodyPr anchor="ctr" rtlCol="false" tIns="50800" lIns="50800" bIns="50800" rIns="50800"/>
              <a:lstStyle/>
              <a:p>
                <a:pPr algn="ctr">
                  <a:lnSpc>
                    <a:spcPts val="2807"/>
                  </a:lnSpc>
                </a:pPr>
                <a:r>
                  <a:rPr lang="en-US" b="true" sz="2399">
                    <a:solidFill>
                      <a:srgbClr val="804F3B"/>
                    </a:solidFill>
                    <a:latin typeface="Canva Sans Bold"/>
                    <a:ea typeface="Canva Sans Bold"/>
                    <a:cs typeface="Canva Sans Bold"/>
                    <a:sym typeface="Canva Sans Bold"/>
                  </a:rPr>
                  <a:t>LITERATURE REVIEW TO LEARN ABOUT EXISTING DETECTION AND NEUTRALIZATION METHODS</a:t>
                </a:r>
              </a:p>
            </p:txBody>
          </p:sp>
        </p:grpSp>
        <p:grpSp>
          <p:nvGrpSpPr>
            <p:cNvPr name="Group 12" id="12"/>
            <p:cNvGrpSpPr/>
            <p:nvPr/>
          </p:nvGrpSpPr>
          <p:grpSpPr>
            <a:xfrm rot="0">
              <a:off x="0" y="2196707"/>
              <a:ext cx="18042577" cy="1873733"/>
              <a:chOff x="0" y="0"/>
              <a:chExt cx="3563966" cy="370120"/>
            </a:xfrm>
          </p:grpSpPr>
          <p:sp>
            <p:nvSpPr>
              <p:cNvPr name="Freeform 13" id="13"/>
              <p:cNvSpPr/>
              <p:nvPr/>
            </p:nvSpPr>
            <p:spPr>
              <a:xfrm flipH="false" flipV="false" rot="0">
                <a:off x="0" y="0"/>
                <a:ext cx="3563966" cy="370120"/>
              </a:xfrm>
              <a:custGeom>
                <a:avLst/>
                <a:gdLst/>
                <a:ahLst/>
                <a:cxnLst/>
                <a:rect r="r" b="b" t="t" l="l"/>
                <a:pathLst>
                  <a:path h="370120" w="3563966">
                    <a:moveTo>
                      <a:pt x="29178" y="0"/>
                    </a:moveTo>
                    <a:lnTo>
                      <a:pt x="3534788" y="0"/>
                    </a:lnTo>
                    <a:cubicBezTo>
                      <a:pt x="3550902" y="0"/>
                      <a:pt x="3563966" y="13064"/>
                      <a:pt x="3563966" y="29178"/>
                    </a:cubicBezTo>
                    <a:lnTo>
                      <a:pt x="3563966" y="340942"/>
                    </a:lnTo>
                    <a:cubicBezTo>
                      <a:pt x="3563966" y="348680"/>
                      <a:pt x="3560892" y="356102"/>
                      <a:pt x="3555420" y="361574"/>
                    </a:cubicBezTo>
                    <a:cubicBezTo>
                      <a:pt x="3549948" y="367046"/>
                      <a:pt x="3542526" y="370120"/>
                      <a:pt x="3534788" y="370120"/>
                    </a:cubicBezTo>
                    <a:lnTo>
                      <a:pt x="29178" y="370120"/>
                    </a:lnTo>
                    <a:cubicBezTo>
                      <a:pt x="13064" y="370120"/>
                      <a:pt x="0" y="357057"/>
                      <a:pt x="0" y="340942"/>
                    </a:cubicBezTo>
                    <a:lnTo>
                      <a:pt x="0" y="29178"/>
                    </a:lnTo>
                    <a:cubicBezTo>
                      <a:pt x="0" y="21440"/>
                      <a:pt x="3074" y="14018"/>
                      <a:pt x="8546" y="8546"/>
                    </a:cubicBezTo>
                    <a:cubicBezTo>
                      <a:pt x="14018" y="3074"/>
                      <a:pt x="21440" y="0"/>
                      <a:pt x="29178" y="0"/>
                    </a:cubicBezTo>
                    <a:close/>
                  </a:path>
                </a:pathLst>
              </a:custGeom>
              <a:solidFill>
                <a:srgbClr val="000000">
                  <a:alpha val="0"/>
                </a:srgbClr>
              </a:solidFill>
              <a:ln w="76200" cap="rnd">
                <a:solidFill>
                  <a:srgbClr val="804F3B"/>
                </a:solidFill>
                <a:prstDash val="solid"/>
                <a:round/>
              </a:ln>
            </p:spPr>
          </p:sp>
          <p:sp>
            <p:nvSpPr>
              <p:cNvPr name="TextBox 14" id="14"/>
              <p:cNvSpPr txBox="true"/>
              <p:nvPr/>
            </p:nvSpPr>
            <p:spPr>
              <a:xfrm>
                <a:off x="0" y="9525"/>
                <a:ext cx="3563966" cy="360595"/>
              </a:xfrm>
              <a:prstGeom prst="rect">
                <a:avLst/>
              </a:prstGeom>
            </p:spPr>
            <p:txBody>
              <a:bodyPr anchor="ctr" rtlCol="false" tIns="50800" lIns="50800" bIns="50800" rIns="50800"/>
              <a:lstStyle/>
              <a:p>
                <a:pPr algn="ctr">
                  <a:lnSpc>
                    <a:spcPts val="2807"/>
                  </a:lnSpc>
                </a:pPr>
                <a:r>
                  <a:rPr lang="en-US" b="true" sz="2399">
                    <a:solidFill>
                      <a:srgbClr val="804F3B"/>
                    </a:solidFill>
                    <a:latin typeface="Canva Sans Bold"/>
                    <a:ea typeface="Canva Sans Bold"/>
                    <a:cs typeface="Canva Sans Bold"/>
                    <a:sym typeface="Canva Sans Bold"/>
                  </a:rPr>
                  <a:t>CREATE THE TRAINING DATASET WITH DIFFERENT ANGLES VIEW FOR QUICK AND ACCURATE DETECTION, PREPROCESSING OF DATASET WITH VARIOUS AUGMENTATION TECHNIQUES</a:t>
                </a:r>
              </a:p>
            </p:txBody>
          </p:sp>
        </p:grpSp>
        <p:grpSp>
          <p:nvGrpSpPr>
            <p:cNvPr name="Group 15" id="15"/>
            <p:cNvGrpSpPr/>
            <p:nvPr/>
          </p:nvGrpSpPr>
          <p:grpSpPr>
            <a:xfrm rot="0">
              <a:off x="0" y="4394289"/>
              <a:ext cx="18042577" cy="1922048"/>
              <a:chOff x="0" y="0"/>
              <a:chExt cx="3563966" cy="379664"/>
            </a:xfrm>
          </p:grpSpPr>
          <p:sp>
            <p:nvSpPr>
              <p:cNvPr name="Freeform 16" id="16"/>
              <p:cNvSpPr/>
              <p:nvPr/>
            </p:nvSpPr>
            <p:spPr>
              <a:xfrm flipH="false" flipV="false" rot="0">
                <a:off x="0" y="0"/>
                <a:ext cx="3563966" cy="379664"/>
              </a:xfrm>
              <a:custGeom>
                <a:avLst/>
                <a:gdLst/>
                <a:ahLst/>
                <a:cxnLst/>
                <a:rect r="r" b="b" t="t" l="l"/>
                <a:pathLst>
                  <a:path h="379664" w="3563966">
                    <a:moveTo>
                      <a:pt x="29178" y="0"/>
                    </a:moveTo>
                    <a:lnTo>
                      <a:pt x="3534788" y="0"/>
                    </a:lnTo>
                    <a:cubicBezTo>
                      <a:pt x="3550902" y="0"/>
                      <a:pt x="3563966" y="13064"/>
                      <a:pt x="3563966" y="29178"/>
                    </a:cubicBezTo>
                    <a:lnTo>
                      <a:pt x="3563966" y="350486"/>
                    </a:lnTo>
                    <a:cubicBezTo>
                      <a:pt x="3563966" y="358224"/>
                      <a:pt x="3560892" y="365646"/>
                      <a:pt x="3555420" y="371118"/>
                    </a:cubicBezTo>
                    <a:cubicBezTo>
                      <a:pt x="3549948" y="376590"/>
                      <a:pt x="3542526" y="379664"/>
                      <a:pt x="3534788" y="379664"/>
                    </a:cubicBezTo>
                    <a:lnTo>
                      <a:pt x="29178" y="379664"/>
                    </a:lnTo>
                    <a:cubicBezTo>
                      <a:pt x="13064" y="379664"/>
                      <a:pt x="0" y="366600"/>
                      <a:pt x="0" y="350486"/>
                    </a:cubicBezTo>
                    <a:lnTo>
                      <a:pt x="0" y="29178"/>
                    </a:lnTo>
                    <a:cubicBezTo>
                      <a:pt x="0" y="21440"/>
                      <a:pt x="3074" y="14018"/>
                      <a:pt x="8546" y="8546"/>
                    </a:cubicBezTo>
                    <a:cubicBezTo>
                      <a:pt x="14018" y="3074"/>
                      <a:pt x="21440" y="0"/>
                      <a:pt x="29178" y="0"/>
                    </a:cubicBezTo>
                    <a:close/>
                  </a:path>
                </a:pathLst>
              </a:custGeom>
              <a:solidFill>
                <a:srgbClr val="000000">
                  <a:alpha val="0"/>
                </a:srgbClr>
              </a:solidFill>
              <a:ln w="76200" cap="rnd">
                <a:solidFill>
                  <a:srgbClr val="804F3B"/>
                </a:solidFill>
                <a:prstDash val="solid"/>
                <a:round/>
              </a:ln>
            </p:spPr>
          </p:sp>
          <p:sp>
            <p:nvSpPr>
              <p:cNvPr name="TextBox 17" id="17"/>
              <p:cNvSpPr txBox="true"/>
              <p:nvPr/>
            </p:nvSpPr>
            <p:spPr>
              <a:xfrm>
                <a:off x="0" y="9525"/>
                <a:ext cx="3563966" cy="370139"/>
              </a:xfrm>
              <a:prstGeom prst="rect">
                <a:avLst/>
              </a:prstGeom>
            </p:spPr>
            <p:txBody>
              <a:bodyPr anchor="ctr" rtlCol="false" tIns="50800" lIns="50800" bIns="50800" rIns="50800"/>
              <a:lstStyle/>
              <a:p>
                <a:pPr algn="ctr">
                  <a:lnSpc>
                    <a:spcPts val="2807"/>
                  </a:lnSpc>
                </a:pPr>
                <a:r>
                  <a:rPr lang="en-US" b="true" sz="2399">
                    <a:solidFill>
                      <a:srgbClr val="804F3B"/>
                    </a:solidFill>
                    <a:latin typeface="Canva Sans Bold"/>
                    <a:ea typeface="Canva Sans Bold"/>
                    <a:cs typeface="Canva Sans Bold"/>
                    <a:sym typeface="Canva Sans Bold"/>
                  </a:rPr>
                  <a:t>ADD OPTIMIZERS AND HYPERTUNE PARAMETERS TO TRAIN ADVANCED LEARNING ALGORITHMS TO ENHACE DRONE DETECTION</a:t>
                </a:r>
              </a:p>
            </p:txBody>
          </p:sp>
        </p:grpSp>
        <p:sp>
          <p:nvSpPr>
            <p:cNvPr name="AutoShape 18" id="18"/>
            <p:cNvSpPr/>
            <p:nvPr/>
          </p:nvSpPr>
          <p:spPr>
            <a:xfrm>
              <a:off x="9021289" y="1873733"/>
              <a:ext cx="0" cy="322974"/>
            </a:xfrm>
            <a:prstGeom prst="line">
              <a:avLst/>
            </a:prstGeom>
            <a:ln cap="flat" w="50800">
              <a:solidFill>
                <a:srgbClr val="804F3B"/>
              </a:solidFill>
              <a:prstDash val="solid"/>
              <a:headEnd type="none" len="sm" w="sm"/>
              <a:tailEnd type="triangle" len="med" w="lg"/>
            </a:ln>
          </p:spPr>
        </p:sp>
        <p:sp>
          <p:nvSpPr>
            <p:cNvPr name="AutoShape 19" id="19"/>
            <p:cNvSpPr/>
            <p:nvPr/>
          </p:nvSpPr>
          <p:spPr>
            <a:xfrm>
              <a:off x="9021289" y="4070439"/>
              <a:ext cx="0" cy="323850"/>
            </a:xfrm>
            <a:prstGeom prst="line">
              <a:avLst/>
            </a:prstGeom>
            <a:ln cap="flat" w="50800">
              <a:solidFill>
                <a:srgbClr val="804F3B"/>
              </a:solidFill>
              <a:prstDash val="solid"/>
              <a:headEnd type="none" len="sm" w="sm"/>
              <a:tailEnd type="triangle" len="med" w="lg"/>
            </a:ln>
          </p:spPr>
        </p:sp>
        <p:sp>
          <p:nvSpPr>
            <p:cNvPr name="AutoShape 20" id="20"/>
            <p:cNvSpPr/>
            <p:nvPr/>
          </p:nvSpPr>
          <p:spPr>
            <a:xfrm>
              <a:off x="9021289" y="6316337"/>
              <a:ext cx="0" cy="412659"/>
            </a:xfrm>
            <a:prstGeom prst="line">
              <a:avLst/>
            </a:prstGeom>
            <a:ln cap="flat" w="50800">
              <a:solidFill>
                <a:srgbClr val="804F3B"/>
              </a:solidFill>
              <a:prstDash val="solid"/>
              <a:headEnd type="none" len="sm" w="sm"/>
              <a:tailEnd type="triangle" len="med" w="lg"/>
            </a:ln>
          </p:spPr>
        </p:sp>
        <p:grpSp>
          <p:nvGrpSpPr>
            <p:cNvPr name="Group 21" id="21"/>
            <p:cNvGrpSpPr/>
            <p:nvPr/>
          </p:nvGrpSpPr>
          <p:grpSpPr>
            <a:xfrm rot="0">
              <a:off x="0" y="6728997"/>
              <a:ext cx="18042577" cy="1581647"/>
              <a:chOff x="0" y="0"/>
              <a:chExt cx="3563966" cy="312424"/>
            </a:xfrm>
          </p:grpSpPr>
          <p:sp>
            <p:nvSpPr>
              <p:cNvPr name="Freeform 22" id="22"/>
              <p:cNvSpPr/>
              <p:nvPr/>
            </p:nvSpPr>
            <p:spPr>
              <a:xfrm flipH="false" flipV="false" rot="0">
                <a:off x="0" y="0"/>
                <a:ext cx="3563966" cy="312424"/>
              </a:xfrm>
              <a:custGeom>
                <a:avLst/>
                <a:gdLst/>
                <a:ahLst/>
                <a:cxnLst/>
                <a:rect r="r" b="b" t="t" l="l"/>
                <a:pathLst>
                  <a:path h="312424" w="3563966">
                    <a:moveTo>
                      <a:pt x="29178" y="0"/>
                    </a:moveTo>
                    <a:lnTo>
                      <a:pt x="3534788" y="0"/>
                    </a:lnTo>
                    <a:cubicBezTo>
                      <a:pt x="3550902" y="0"/>
                      <a:pt x="3563966" y="13064"/>
                      <a:pt x="3563966" y="29178"/>
                    </a:cubicBezTo>
                    <a:lnTo>
                      <a:pt x="3563966" y="283246"/>
                    </a:lnTo>
                    <a:cubicBezTo>
                      <a:pt x="3563966" y="290985"/>
                      <a:pt x="3560892" y="298406"/>
                      <a:pt x="3555420" y="303878"/>
                    </a:cubicBezTo>
                    <a:cubicBezTo>
                      <a:pt x="3549948" y="309350"/>
                      <a:pt x="3542526" y="312424"/>
                      <a:pt x="3534788" y="312424"/>
                    </a:cubicBezTo>
                    <a:lnTo>
                      <a:pt x="29178" y="312424"/>
                    </a:lnTo>
                    <a:cubicBezTo>
                      <a:pt x="21440" y="312424"/>
                      <a:pt x="14018" y="309350"/>
                      <a:pt x="8546" y="303878"/>
                    </a:cubicBezTo>
                    <a:cubicBezTo>
                      <a:pt x="3074" y="298406"/>
                      <a:pt x="0" y="290985"/>
                      <a:pt x="0" y="283246"/>
                    </a:cubicBezTo>
                    <a:lnTo>
                      <a:pt x="0" y="29178"/>
                    </a:lnTo>
                    <a:cubicBezTo>
                      <a:pt x="0" y="21440"/>
                      <a:pt x="3074" y="14018"/>
                      <a:pt x="8546" y="8546"/>
                    </a:cubicBezTo>
                    <a:cubicBezTo>
                      <a:pt x="14018" y="3074"/>
                      <a:pt x="21440" y="0"/>
                      <a:pt x="29178" y="0"/>
                    </a:cubicBezTo>
                    <a:close/>
                  </a:path>
                </a:pathLst>
              </a:custGeom>
              <a:solidFill>
                <a:srgbClr val="000000">
                  <a:alpha val="0"/>
                </a:srgbClr>
              </a:solidFill>
              <a:ln w="76200" cap="rnd">
                <a:solidFill>
                  <a:srgbClr val="804F3B"/>
                </a:solidFill>
                <a:prstDash val="solid"/>
                <a:round/>
              </a:ln>
            </p:spPr>
          </p:sp>
          <p:sp>
            <p:nvSpPr>
              <p:cNvPr name="TextBox 23" id="23"/>
              <p:cNvSpPr txBox="true"/>
              <p:nvPr/>
            </p:nvSpPr>
            <p:spPr>
              <a:xfrm>
                <a:off x="0" y="9525"/>
                <a:ext cx="3563966" cy="302899"/>
              </a:xfrm>
              <a:prstGeom prst="rect">
                <a:avLst/>
              </a:prstGeom>
            </p:spPr>
            <p:txBody>
              <a:bodyPr anchor="ctr" rtlCol="false" tIns="50800" lIns="50800" bIns="50800" rIns="50800"/>
              <a:lstStyle/>
              <a:p>
                <a:pPr algn="ctr">
                  <a:lnSpc>
                    <a:spcPts val="2807"/>
                  </a:lnSpc>
                </a:pPr>
                <a:r>
                  <a:rPr lang="en-US" b="true" sz="2399">
                    <a:solidFill>
                      <a:srgbClr val="804F3B"/>
                    </a:solidFill>
                    <a:latin typeface="Canva Sans Bold"/>
                    <a:ea typeface="Canva Sans Bold"/>
                    <a:cs typeface="Canva Sans Bold"/>
                    <a:sym typeface="Canva Sans Bold"/>
                  </a:rPr>
                  <a:t>EVALUATE THE MODEL’S PERFORMANCE AND COLLECT RESULTS AND ANALYSIS</a:t>
                </a:r>
              </a:p>
            </p:txBody>
          </p:sp>
        </p:grpSp>
        <p:grpSp>
          <p:nvGrpSpPr>
            <p:cNvPr name="Group 24" id="24"/>
            <p:cNvGrpSpPr/>
            <p:nvPr/>
          </p:nvGrpSpPr>
          <p:grpSpPr>
            <a:xfrm rot="0">
              <a:off x="0" y="9005817"/>
              <a:ext cx="18042577" cy="1581647"/>
              <a:chOff x="0" y="0"/>
              <a:chExt cx="3563966" cy="312424"/>
            </a:xfrm>
          </p:grpSpPr>
          <p:sp>
            <p:nvSpPr>
              <p:cNvPr name="Freeform 25" id="25"/>
              <p:cNvSpPr/>
              <p:nvPr/>
            </p:nvSpPr>
            <p:spPr>
              <a:xfrm flipH="false" flipV="false" rot="0">
                <a:off x="0" y="0"/>
                <a:ext cx="3563966" cy="312424"/>
              </a:xfrm>
              <a:custGeom>
                <a:avLst/>
                <a:gdLst/>
                <a:ahLst/>
                <a:cxnLst/>
                <a:rect r="r" b="b" t="t" l="l"/>
                <a:pathLst>
                  <a:path h="312424" w="3563966">
                    <a:moveTo>
                      <a:pt x="29178" y="0"/>
                    </a:moveTo>
                    <a:lnTo>
                      <a:pt x="3534788" y="0"/>
                    </a:lnTo>
                    <a:cubicBezTo>
                      <a:pt x="3550902" y="0"/>
                      <a:pt x="3563966" y="13064"/>
                      <a:pt x="3563966" y="29178"/>
                    </a:cubicBezTo>
                    <a:lnTo>
                      <a:pt x="3563966" y="283246"/>
                    </a:lnTo>
                    <a:cubicBezTo>
                      <a:pt x="3563966" y="290985"/>
                      <a:pt x="3560892" y="298406"/>
                      <a:pt x="3555420" y="303878"/>
                    </a:cubicBezTo>
                    <a:cubicBezTo>
                      <a:pt x="3549948" y="309350"/>
                      <a:pt x="3542526" y="312424"/>
                      <a:pt x="3534788" y="312424"/>
                    </a:cubicBezTo>
                    <a:lnTo>
                      <a:pt x="29178" y="312424"/>
                    </a:lnTo>
                    <a:cubicBezTo>
                      <a:pt x="21440" y="312424"/>
                      <a:pt x="14018" y="309350"/>
                      <a:pt x="8546" y="303878"/>
                    </a:cubicBezTo>
                    <a:cubicBezTo>
                      <a:pt x="3074" y="298406"/>
                      <a:pt x="0" y="290985"/>
                      <a:pt x="0" y="283246"/>
                    </a:cubicBezTo>
                    <a:lnTo>
                      <a:pt x="0" y="29178"/>
                    </a:lnTo>
                    <a:cubicBezTo>
                      <a:pt x="0" y="21440"/>
                      <a:pt x="3074" y="14018"/>
                      <a:pt x="8546" y="8546"/>
                    </a:cubicBezTo>
                    <a:cubicBezTo>
                      <a:pt x="14018" y="3074"/>
                      <a:pt x="21440" y="0"/>
                      <a:pt x="29178" y="0"/>
                    </a:cubicBezTo>
                    <a:close/>
                  </a:path>
                </a:pathLst>
              </a:custGeom>
              <a:solidFill>
                <a:srgbClr val="000000">
                  <a:alpha val="0"/>
                </a:srgbClr>
              </a:solidFill>
              <a:ln w="76200" cap="rnd">
                <a:solidFill>
                  <a:srgbClr val="804F3B"/>
                </a:solidFill>
                <a:prstDash val="solid"/>
                <a:round/>
              </a:ln>
            </p:spPr>
          </p:sp>
          <p:sp>
            <p:nvSpPr>
              <p:cNvPr name="TextBox 26" id="26"/>
              <p:cNvSpPr txBox="true"/>
              <p:nvPr/>
            </p:nvSpPr>
            <p:spPr>
              <a:xfrm>
                <a:off x="0" y="9525"/>
                <a:ext cx="3563966" cy="302899"/>
              </a:xfrm>
              <a:prstGeom prst="rect">
                <a:avLst/>
              </a:prstGeom>
            </p:spPr>
            <p:txBody>
              <a:bodyPr anchor="ctr" rtlCol="false" tIns="50800" lIns="50800" bIns="50800" rIns="50800"/>
              <a:lstStyle/>
              <a:p>
                <a:pPr algn="ctr">
                  <a:lnSpc>
                    <a:spcPts val="2807"/>
                  </a:lnSpc>
                </a:pPr>
                <a:r>
                  <a:rPr lang="en-US" b="true" sz="2399">
                    <a:solidFill>
                      <a:srgbClr val="804F3B"/>
                    </a:solidFill>
                    <a:latin typeface="Canva Sans Bold"/>
                    <a:ea typeface="Canva Sans Bold"/>
                    <a:cs typeface="Canva Sans Bold"/>
                    <a:sym typeface="Canva Sans Bold"/>
                  </a:rPr>
                  <a:t>RESEARCH ABOUT DRONE NEUTRALIZATION TECHNIQUES</a:t>
                </a:r>
              </a:p>
            </p:txBody>
          </p:sp>
        </p:grpSp>
        <p:sp>
          <p:nvSpPr>
            <p:cNvPr name="AutoShape 27" id="27"/>
            <p:cNvSpPr/>
            <p:nvPr/>
          </p:nvSpPr>
          <p:spPr>
            <a:xfrm>
              <a:off x="9021289" y="8310644"/>
              <a:ext cx="0" cy="695173"/>
            </a:xfrm>
            <a:prstGeom prst="line">
              <a:avLst/>
            </a:prstGeom>
            <a:ln cap="flat" w="50800">
              <a:solidFill>
                <a:srgbClr val="804F3B"/>
              </a:solidFill>
              <a:prstDash val="solid"/>
              <a:headEnd type="none" len="sm" w="sm"/>
              <a:tailEnd type="triangle" len="med" w="lg"/>
            </a:ln>
          </p:spPr>
        </p:sp>
      </p:grpSp>
    </p:spTree>
  </p:cSld>
  <p:clrMapOvr>
    <a:masterClrMapping/>
  </p:clrMapOvr>
  <p:transition spd="slow">
    <p:push dir="u"/>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Freeform 5" id="5"/>
          <p:cNvSpPr/>
          <p:nvPr/>
        </p:nvSpPr>
        <p:spPr>
          <a:xfrm flipH="false" flipV="false" rot="0">
            <a:off x="792874" y="3164505"/>
            <a:ext cx="3500170" cy="3456418"/>
          </a:xfrm>
          <a:custGeom>
            <a:avLst/>
            <a:gdLst/>
            <a:ahLst/>
            <a:cxnLst/>
            <a:rect r="r" b="b" t="t" l="l"/>
            <a:pathLst>
              <a:path h="3456418" w="3500170">
                <a:moveTo>
                  <a:pt x="0" y="0"/>
                </a:moveTo>
                <a:lnTo>
                  <a:pt x="3500170" y="0"/>
                </a:lnTo>
                <a:lnTo>
                  <a:pt x="3500170" y="3456418"/>
                </a:lnTo>
                <a:lnTo>
                  <a:pt x="0" y="3456418"/>
                </a:lnTo>
                <a:lnTo>
                  <a:pt x="0" y="0"/>
                </a:lnTo>
                <a:close/>
              </a:path>
            </a:pathLst>
          </a:custGeom>
          <a:blipFill>
            <a:blip r:embed="rId2"/>
            <a:stretch>
              <a:fillRect l="0" t="0" r="0" b="0"/>
            </a:stretch>
          </a:blipFill>
        </p:spPr>
      </p:sp>
      <p:sp>
        <p:nvSpPr>
          <p:cNvPr name="Freeform 6" id="6"/>
          <p:cNvSpPr/>
          <p:nvPr/>
        </p:nvSpPr>
        <p:spPr>
          <a:xfrm flipH="false" flipV="false" rot="0">
            <a:off x="9203445" y="3164505"/>
            <a:ext cx="3439136" cy="3456418"/>
          </a:xfrm>
          <a:custGeom>
            <a:avLst/>
            <a:gdLst/>
            <a:ahLst/>
            <a:cxnLst/>
            <a:rect r="r" b="b" t="t" l="l"/>
            <a:pathLst>
              <a:path h="3456418" w="3439136">
                <a:moveTo>
                  <a:pt x="0" y="0"/>
                </a:moveTo>
                <a:lnTo>
                  <a:pt x="3439135" y="0"/>
                </a:lnTo>
                <a:lnTo>
                  <a:pt x="3439135" y="3456418"/>
                </a:lnTo>
                <a:lnTo>
                  <a:pt x="0" y="3456418"/>
                </a:lnTo>
                <a:lnTo>
                  <a:pt x="0" y="0"/>
                </a:lnTo>
                <a:close/>
              </a:path>
            </a:pathLst>
          </a:custGeom>
          <a:blipFill>
            <a:blip r:embed="rId3"/>
            <a:stretch>
              <a:fillRect l="0" t="0" r="0" b="0"/>
            </a:stretch>
          </a:blipFill>
        </p:spPr>
      </p:sp>
      <p:sp>
        <p:nvSpPr>
          <p:cNvPr name="Freeform 7" id="7"/>
          <p:cNvSpPr/>
          <p:nvPr/>
        </p:nvSpPr>
        <p:spPr>
          <a:xfrm flipH="false" flipV="false" rot="0">
            <a:off x="12899755" y="3164505"/>
            <a:ext cx="3581780" cy="3456418"/>
          </a:xfrm>
          <a:custGeom>
            <a:avLst/>
            <a:gdLst/>
            <a:ahLst/>
            <a:cxnLst/>
            <a:rect r="r" b="b" t="t" l="l"/>
            <a:pathLst>
              <a:path h="3456418" w="3581780">
                <a:moveTo>
                  <a:pt x="0" y="0"/>
                </a:moveTo>
                <a:lnTo>
                  <a:pt x="3581780" y="0"/>
                </a:lnTo>
                <a:lnTo>
                  <a:pt x="3581780" y="3456418"/>
                </a:lnTo>
                <a:lnTo>
                  <a:pt x="0" y="3456418"/>
                </a:lnTo>
                <a:lnTo>
                  <a:pt x="0" y="0"/>
                </a:lnTo>
                <a:close/>
              </a:path>
            </a:pathLst>
          </a:custGeom>
          <a:blipFill>
            <a:blip r:embed="rId4"/>
            <a:stretch>
              <a:fillRect l="0" t="0" r="0" b="0"/>
            </a:stretch>
          </a:blipFill>
        </p:spPr>
      </p:sp>
      <p:sp>
        <p:nvSpPr>
          <p:cNvPr name="Freeform 8" id="8"/>
          <p:cNvSpPr/>
          <p:nvPr/>
        </p:nvSpPr>
        <p:spPr>
          <a:xfrm flipH="false" flipV="false" rot="0">
            <a:off x="4528870" y="3164505"/>
            <a:ext cx="3466287" cy="3456418"/>
          </a:xfrm>
          <a:custGeom>
            <a:avLst/>
            <a:gdLst/>
            <a:ahLst/>
            <a:cxnLst/>
            <a:rect r="r" b="b" t="t" l="l"/>
            <a:pathLst>
              <a:path h="3456418" w="3466287">
                <a:moveTo>
                  <a:pt x="0" y="0"/>
                </a:moveTo>
                <a:lnTo>
                  <a:pt x="3466286" y="0"/>
                </a:lnTo>
                <a:lnTo>
                  <a:pt x="3466286" y="3456418"/>
                </a:lnTo>
                <a:lnTo>
                  <a:pt x="0" y="3456418"/>
                </a:lnTo>
                <a:lnTo>
                  <a:pt x="0" y="0"/>
                </a:lnTo>
                <a:close/>
              </a:path>
            </a:pathLst>
          </a:custGeom>
          <a:blipFill>
            <a:blip r:embed="rId5"/>
            <a:stretch>
              <a:fillRect l="-66820" t="-28744" r="-92951" b="-17794"/>
            </a:stretch>
          </a:blipFill>
        </p:spPr>
      </p:sp>
      <p:sp>
        <p:nvSpPr>
          <p:cNvPr name="TextBox 9" id="9"/>
          <p:cNvSpPr txBox="true"/>
          <p:nvPr/>
        </p:nvSpPr>
        <p:spPr>
          <a:xfrm rot="0">
            <a:off x="6505592" y="446892"/>
            <a:ext cx="5276815" cy="581808"/>
          </a:xfrm>
          <a:prstGeom prst="rect">
            <a:avLst/>
          </a:prstGeom>
        </p:spPr>
        <p:txBody>
          <a:bodyPr anchor="t" rtlCol="false" tIns="0" lIns="0" bIns="0" rIns="0">
            <a:spAutoFit/>
          </a:bodyPr>
          <a:lstStyle/>
          <a:p>
            <a:pPr algn="just">
              <a:lnSpc>
                <a:spcPts val="4628"/>
              </a:lnSpc>
            </a:pPr>
            <a:r>
              <a:rPr lang="en-US" b="true" sz="3955" u="sng">
                <a:solidFill>
                  <a:srgbClr val="804F3B"/>
                </a:solidFill>
                <a:latin typeface="Canva Sans Bold"/>
                <a:ea typeface="Canva Sans Bold"/>
                <a:cs typeface="Canva Sans Bold"/>
                <a:sym typeface="Canva Sans Bold"/>
              </a:rPr>
              <a:t>DATASET CREATION</a:t>
            </a:r>
          </a:p>
        </p:txBody>
      </p:sp>
      <p:sp>
        <p:nvSpPr>
          <p:cNvPr name="TextBox 10" id="10"/>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8</a:t>
            </a:r>
          </a:p>
        </p:txBody>
      </p:sp>
      <p:sp>
        <p:nvSpPr>
          <p:cNvPr name="TextBox 11" id="11"/>
          <p:cNvSpPr txBox="true"/>
          <p:nvPr/>
        </p:nvSpPr>
        <p:spPr>
          <a:xfrm rot="0">
            <a:off x="1069748" y="1589952"/>
            <a:ext cx="15671037" cy="625529"/>
          </a:xfrm>
          <a:prstGeom prst="rect">
            <a:avLst/>
          </a:prstGeom>
        </p:spPr>
        <p:txBody>
          <a:bodyPr anchor="t" rtlCol="false" tIns="0" lIns="0" bIns="0" rIns="0">
            <a:spAutoFit/>
          </a:bodyPr>
          <a:lstStyle/>
          <a:p>
            <a:pPr algn="just">
              <a:lnSpc>
                <a:spcPts val="5563"/>
              </a:lnSpc>
            </a:pPr>
            <a:r>
              <a:rPr lang="en-US" b="true" sz="2740" u="sng">
                <a:solidFill>
                  <a:srgbClr val="804F3B"/>
                </a:solidFill>
                <a:latin typeface="Canva Sans Bold"/>
                <a:ea typeface="Canva Sans Bold"/>
                <a:cs typeface="Canva Sans Bold"/>
                <a:sym typeface="Canva Sans Bold"/>
              </a:rPr>
              <a:t>Visual Example</a:t>
            </a:r>
          </a:p>
        </p:txBody>
      </p:sp>
      <p:sp>
        <p:nvSpPr>
          <p:cNvPr name="TextBox 12" id="12"/>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
        <p:nvSpPr>
          <p:cNvPr name="TextBox 13" id="13"/>
          <p:cNvSpPr txBox="true"/>
          <p:nvPr/>
        </p:nvSpPr>
        <p:spPr>
          <a:xfrm rot="0">
            <a:off x="11102626" y="7023843"/>
            <a:ext cx="3079909" cy="480035"/>
          </a:xfrm>
          <a:prstGeom prst="rect">
            <a:avLst/>
          </a:prstGeom>
        </p:spPr>
        <p:txBody>
          <a:bodyPr anchor="t" rtlCol="false" tIns="0" lIns="0" bIns="0" rIns="0">
            <a:spAutoFit/>
          </a:bodyPr>
          <a:lstStyle/>
          <a:p>
            <a:pPr algn="ctr">
              <a:lnSpc>
                <a:spcPts val="3991"/>
              </a:lnSpc>
              <a:spcBef>
                <a:spcPct val="0"/>
              </a:spcBef>
            </a:pPr>
            <a:r>
              <a:rPr lang="en-US" sz="2850">
                <a:solidFill>
                  <a:srgbClr val="000000"/>
                </a:solidFill>
                <a:latin typeface="Canva Sans"/>
                <a:ea typeface="Canva Sans"/>
                <a:cs typeface="Canva Sans"/>
                <a:sym typeface="Canva Sans"/>
              </a:rPr>
              <a:t>Capturing Drones</a:t>
            </a:r>
          </a:p>
        </p:txBody>
      </p:sp>
      <p:sp>
        <p:nvSpPr>
          <p:cNvPr name="TextBox 14" id="14"/>
          <p:cNvSpPr txBox="true"/>
          <p:nvPr/>
        </p:nvSpPr>
        <p:spPr>
          <a:xfrm rot="0">
            <a:off x="3119170" y="7023843"/>
            <a:ext cx="2819400" cy="480035"/>
          </a:xfrm>
          <a:prstGeom prst="rect">
            <a:avLst/>
          </a:prstGeom>
        </p:spPr>
        <p:txBody>
          <a:bodyPr anchor="t" rtlCol="false" tIns="0" lIns="0" bIns="0" rIns="0">
            <a:spAutoFit/>
          </a:bodyPr>
          <a:lstStyle/>
          <a:p>
            <a:pPr algn="ctr">
              <a:lnSpc>
                <a:spcPts val="3991"/>
              </a:lnSpc>
              <a:spcBef>
                <a:spcPct val="0"/>
              </a:spcBef>
            </a:pPr>
            <a:r>
              <a:rPr lang="en-US" sz="2850">
                <a:solidFill>
                  <a:srgbClr val="000000"/>
                </a:solidFill>
                <a:latin typeface="Canva Sans"/>
                <a:ea typeface="Canva Sans"/>
                <a:cs typeface="Canva Sans"/>
                <a:sym typeface="Canva Sans"/>
              </a:rPr>
              <a:t>Captured Drone</a:t>
            </a:r>
          </a:p>
        </p:txBody>
      </p:sp>
      <p:sp>
        <p:nvSpPr>
          <p:cNvPr name="TextBox 15" id="15"/>
          <p:cNvSpPr txBox="true"/>
          <p:nvPr/>
        </p:nvSpPr>
        <p:spPr>
          <a:xfrm rot="0">
            <a:off x="14690645" y="9710420"/>
            <a:ext cx="1873845" cy="248894"/>
          </a:xfrm>
          <a:prstGeom prst="rect">
            <a:avLst/>
          </a:prstGeom>
        </p:spPr>
        <p:txBody>
          <a:bodyPr anchor="t" rtlCol="false" tIns="0" lIns="0" bIns="0" rIns="0">
            <a:spAutoFit/>
          </a:bodyPr>
          <a:lstStyle/>
          <a:p>
            <a:pPr algn="ctr">
              <a:lnSpc>
                <a:spcPts val="2031"/>
              </a:lnSpc>
              <a:spcBef>
                <a:spcPct val="0"/>
              </a:spcBef>
            </a:pPr>
            <a:r>
              <a:rPr lang="en-US" sz="1451">
                <a:solidFill>
                  <a:srgbClr val="804F3B"/>
                </a:solidFill>
                <a:latin typeface="Canva Sans"/>
                <a:ea typeface="Canva Sans"/>
                <a:cs typeface="Canva Sans"/>
                <a:sym typeface="Canva Sans"/>
              </a:rPr>
              <a:t>Source:Self captured</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p:cSld>
    <p:bg>
      <p:bgPr>
        <a:solidFill>
          <a:srgbClr val="EDE0D4"/>
        </a:solidFill>
      </p:bgPr>
    </p:bg>
    <p:spTree>
      <p:nvGrpSpPr>
        <p:cNvPr id="1" name=""/>
        <p:cNvGrpSpPr/>
        <p:nvPr/>
      </p:nvGrpSpPr>
      <p:grpSpPr>
        <a:xfrm>
          <a:off x="0" y="0"/>
          <a:ext cx="0" cy="0"/>
          <a:chOff x="0" y="0"/>
          <a:chExt cx="0" cy="0"/>
        </a:xfrm>
      </p:grpSpPr>
      <p:sp>
        <p:nvSpPr>
          <p:cNvPr name="TextBox 2" id="2"/>
          <p:cNvSpPr txBox="true"/>
          <p:nvPr/>
        </p:nvSpPr>
        <p:spPr>
          <a:xfrm rot="0">
            <a:off x="17127588" y="9201150"/>
            <a:ext cx="773608" cy="537845"/>
          </a:xfrm>
          <a:prstGeom prst="rect">
            <a:avLst/>
          </a:prstGeom>
        </p:spPr>
        <p:txBody>
          <a:bodyPr anchor="t" rtlCol="false" tIns="0" lIns="0" bIns="0" rIns="0">
            <a:spAutoFit/>
          </a:bodyPr>
          <a:lstStyle/>
          <a:p>
            <a:pPr algn="ctr">
              <a:lnSpc>
                <a:spcPts val="4480"/>
              </a:lnSpc>
            </a:pPr>
            <a:r>
              <a:rPr lang="en-US" sz="3200">
                <a:solidFill>
                  <a:srgbClr val="804F3B"/>
                </a:solidFill>
                <a:latin typeface="Prata"/>
                <a:ea typeface="Prata"/>
                <a:cs typeface="Prata"/>
                <a:sym typeface="Prata"/>
              </a:rPr>
              <a:t>2</a:t>
            </a:r>
          </a:p>
        </p:txBody>
      </p:sp>
      <p:grpSp>
        <p:nvGrpSpPr>
          <p:cNvPr name="Group 3" id="3"/>
          <p:cNvGrpSpPr/>
          <p:nvPr/>
        </p:nvGrpSpPr>
        <p:grpSpPr>
          <a:xfrm rot="0">
            <a:off x="16740784" y="0"/>
            <a:ext cx="1547216" cy="10287000"/>
            <a:chOff x="0" y="0"/>
            <a:chExt cx="523379" cy="3479800"/>
          </a:xfrm>
        </p:grpSpPr>
        <p:sp>
          <p:nvSpPr>
            <p:cNvPr name="Freeform 4" id="4"/>
            <p:cNvSpPr/>
            <p:nvPr/>
          </p:nvSpPr>
          <p:spPr>
            <a:xfrm flipH="false" flipV="false" rot="0">
              <a:off x="0" y="0"/>
              <a:ext cx="523379" cy="3479800"/>
            </a:xfrm>
            <a:custGeom>
              <a:avLst/>
              <a:gdLst/>
              <a:ahLst/>
              <a:cxnLst/>
              <a:rect r="r" b="b" t="t" l="l"/>
              <a:pathLst>
                <a:path h="3479800" w="523379">
                  <a:moveTo>
                    <a:pt x="0" y="0"/>
                  </a:moveTo>
                  <a:lnTo>
                    <a:pt x="523379" y="0"/>
                  </a:lnTo>
                  <a:lnTo>
                    <a:pt x="523379" y="3479800"/>
                  </a:lnTo>
                  <a:lnTo>
                    <a:pt x="0" y="3479800"/>
                  </a:lnTo>
                  <a:close/>
                </a:path>
              </a:pathLst>
            </a:custGeom>
            <a:solidFill>
              <a:srgbClr val="E6CCB2"/>
            </a:solidFill>
          </p:spPr>
        </p:sp>
      </p:grpSp>
      <p:sp>
        <p:nvSpPr>
          <p:cNvPr name="TextBox 5" id="5"/>
          <p:cNvSpPr txBox="true"/>
          <p:nvPr/>
        </p:nvSpPr>
        <p:spPr>
          <a:xfrm rot="0">
            <a:off x="6505592" y="446892"/>
            <a:ext cx="5276815" cy="581808"/>
          </a:xfrm>
          <a:prstGeom prst="rect">
            <a:avLst/>
          </a:prstGeom>
        </p:spPr>
        <p:txBody>
          <a:bodyPr anchor="t" rtlCol="false" tIns="0" lIns="0" bIns="0" rIns="0">
            <a:spAutoFit/>
          </a:bodyPr>
          <a:lstStyle/>
          <a:p>
            <a:pPr algn="just">
              <a:lnSpc>
                <a:spcPts val="4628"/>
              </a:lnSpc>
            </a:pPr>
            <a:r>
              <a:rPr lang="en-US" b="true" sz="3955" u="sng">
                <a:solidFill>
                  <a:srgbClr val="804F3B"/>
                </a:solidFill>
                <a:latin typeface="Canva Sans Bold"/>
                <a:ea typeface="Canva Sans Bold"/>
                <a:cs typeface="Canva Sans Bold"/>
                <a:sym typeface="Canva Sans Bold"/>
              </a:rPr>
              <a:t>DATASET CREATION</a:t>
            </a:r>
          </a:p>
        </p:txBody>
      </p:sp>
      <p:sp>
        <p:nvSpPr>
          <p:cNvPr name="TextBox 6" id="6"/>
          <p:cNvSpPr txBox="true"/>
          <p:nvPr/>
        </p:nvSpPr>
        <p:spPr>
          <a:xfrm rot="0">
            <a:off x="16918147" y="9144000"/>
            <a:ext cx="682307" cy="571500"/>
          </a:xfrm>
          <a:prstGeom prst="rect">
            <a:avLst/>
          </a:prstGeom>
        </p:spPr>
        <p:txBody>
          <a:bodyPr anchor="t" rtlCol="false" tIns="0" lIns="0" bIns="0" rIns="0">
            <a:spAutoFit/>
          </a:bodyPr>
          <a:lstStyle/>
          <a:p>
            <a:pPr algn="r">
              <a:lnSpc>
                <a:spcPts val="4800"/>
              </a:lnSpc>
            </a:pPr>
            <a:r>
              <a:rPr lang="en-US" sz="3000">
                <a:solidFill>
                  <a:srgbClr val="804F3B"/>
                </a:solidFill>
                <a:latin typeface="Canva Sans"/>
                <a:ea typeface="Canva Sans"/>
                <a:cs typeface="Canva Sans"/>
                <a:sym typeface="Canva Sans"/>
              </a:rPr>
              <a:t>9</a:t>
            </a:r>
          </a:p>
        </p:txBody>
      </p:sp>
      <p:sp>
        <p:nvSpPr>
          <p:cNvPr name="TextBox 7" id="7"/>
          <p:cNvSpPr txBox="true"/>
          <p:nvPr/>
        </p:nvSpPr>
        <p:spPr>
          <a:xfrm rot="0">
            <a:off x="754774" y="951110"/>
            <a:ext cx="15671037" cy="8935392"/>
          </a:xfrm>
          <a:prstGeom prst="rect">
            <a:avLst/>
          </a:prstGeom>
        </p:spPr>
        <p:txBody>
          <a:bodyPr anchor="t" rtlCol="false" tIns="0" lIns="0" bIns="0" rIns="0">
            <a:spAutoFit/>
          </a:bodyPr>
          <a:lstStyle/>
          <a:p>
            <a:pPr algn="just">
              <a:lnSpc>
                <a:spcPts val="4751"/>
              </a:lnSpc>
            </a:pPr>
            <a:r>
              <a:rPr lang="en-US" b="true" sz="2340" u="sng">
                <a:solidFill>
                  <a:srgbClr val="804F3B"/>
                </a:solidFill>
                <a:latin typeface="Canva Sans Bold"/>
                <a:ea typeface="Canva Sans Bold"/>
                <a:cs typeface="Canva Sans Bold"/>
                <a:sym typeface="Canva Sans Bold"/>
              </a:rPr>
              <a:t>Process</a:t>
            </a:r>
          </a:p>
          <a:p>
            <a:pPr algn="just" marL="505306" indent="-252653" lvl="1">
              <a:lnSpc>
                <a:spcPts val="4751"/>
              </a:lnSpc>
              <a:buFont typeface="Arial"/>
              <a:buChar char="•"/>
            </a:pPr>
            <a:r>
              <a:rPr lang="en-US" b="true" sz="2340" u="sng">
                <a:solidFill>
                  <a:srgbClr val="804F3B"/>
                </a:solidFill>
                <a:latin typeface="Canva Sans Bold"/>
                <a:ea typeface="Canva Sans Bold"/>
                <a:cs typeface="Canva Sans Bold"/>
                <a:sym typeface="Canva Sans Bold"/>
              </a:rPr>
              <a:t>Video Capturing:</a:t>
            </a:r>
          </a:p>
          <a:p>
            <a:pPr algn="just" marL="1010613" indent="-336871" lvl="2">
              <a:lnSpc>
                <a:spcPts val="4751"/>
              </a:lnSpc>
              <a:buFont typeface="Arial"/>
              <a:buChar char="⚬"/>
            </a:pPr>
            <a:r>
              <a:rPr lang="en-US" sz="2340">
                <a:solidFill>
                  <a:srgbClr val="804F3B"/>
                </a:solidFill>
                <a:latin typeface="Canva Sans"/>
                <a:ea typeface="Canva Sans"/>
                <a:cs typeface="Canva Sans"/>
                <a:sym typeface="Canva Sans"/>
              </a:rPr>
              <a:t>Two drones were flown simultaneously to capture air-to-air videos in real-world settings.</a:t>
            </a:r>
          </a:p>
          <a:p>
            <a:pPr algn="just" marL="1010613" indent="-336871" lvl="2">
              <a:lnSpc>
                <a:spcPts val="4751"/>
              </a:lnSpc>
              <a:buFont typeface="Arial"/>
              <a:buChar char="⚬"/>
            </a:pPr>
            <a:r>
              <a:rPr lang="en-US" sz="2340">
                <a:solidFill>
                  <a:srgbClr val="804F3B"/>
                </a:solidFill>
                <a:latin typeface="Canva Sans"/>
                <a:ea typeface="Canva Sans"/>
                <a:cs typeface="Canva Sans"/>
                <a:sym typeface="Canva Sans"/>
              </a:rPr>
              <a:t>The focus was on capturing various angles, movements, and lighting conditions.</a:t>
            </a:r>
          </a:p>
          <a:p>
            <a:pPr algn="just" marL="505306" indent="-252653" lvl="1">
              <a:lnSpc>
                <a:spcPts val="4751"/>
              </a:lnSpc>
              <a:buFont typeface="Arial"/>
              <a:buChar char="•"/>
            </a:pPr>
            <a:r>
              <a:rPr lang="en-US" b="true" sz="2340" u="sng">
                <a:solidFill>
                  <a:srgbClr val="804F3B"/>
                </a:solidFill>
                <a:latin typeface="Canva Sans Bold"/>
                <a:ea typeface="Canva Sans Bold"/>
                <a:cs typeface="Canva Sans Bold"/>
                <a:sym typeface="Canva Sans Bold"/>
              </a:rPr>
              <a:t>Image Extraction:</a:t>
            </a:r>
          </a:p>
          <a:p>
            <a:pPr algn="just" marL="1010613" indent="-336871" lvl="2">
              <a:lnSpc>
                <a:spcPts val="4751"/>
              </a:lnSpc>
              <a:buFont typeface="Arial"/>
              <a:buChar char="⚬"/>
            </a:pPr>
            <a:r>
              <a:rPr lang="en-US" sz="2340">
                <a:solidFill>
                  <a:srgbClr val="804F3B"/>
                </a:solidFill>
                <a:latin typeface="Canva Sans"/>
                <a:ea typeface="Canva Sans"/>
                <a:cs typeface="Canva Sans"/>
                <a:sym typeface="Canva Sans"/>
              </a:rPr>
              <a:t>Videos were broken down into individual frames to form a comprehensive image dataset.</a:t>
            </a:r>
          </a:p>
          <a:p>
            <a:pPr algn="just" marL="505306" indent="-252653" lvl="1">
              <a:lnSpc>
                <a:spcPts val="4751"/>
              </a:lnSpc>
              <a:buFont typeface="Arial"/>
              <a:buChar char="•"/>
            </a:pPr>
            <a:r>
              <a:rPr lang="en-US" b="true" sz="2340" u="sng">
                <a:solidFill>
                  <a:srgbClr val="804F3B"/>
                </a:solidFill>
                <a:latin typeface="Canva Sans Bold"/>
                <a:ea typeface="Canva Sans Bold"/>
                <a:cs typeface="Canva Sans Bold"/>
                <a:sym typeface="Canva Sans Bold"/>
              </a:rPr>
              <a:t>Dataset Labeling:</a:t>
            </a:r>
          </a:p>
          <a:p>
            <a:pPr algn="just" marL="1010613" indent="-336871" lvl="2">
              <a:lnSpc>
                <a:spcPts val="4751"/>
              </a:lnSpc>
              <a:buFont typeface="Arial"/>
              <a:buChar char="⚬"/>
            </a:pPr>
            <a:r>
              <a:rPr lang="en-US" sz="2340">
                <a:solidFill>
                  <a:srgbClr val="804F3B"/>
                </a:solidFill>
                <a:latin typeface="Canva Sans"/>
                <a:ea typeface="Canva Sans"/>
                <a:cs typeface="Canva Sans"/>
                <a:sym typeface="Canva Sans"/>
              </a:rPr>
              <a:t>A combination of manual labeling and semi-automated labeling using pre-trained models on available datasets was employed.</a:t>
            </a:r>
          </a:p>
          <a:p>
            <a:pPr algn="just" marL="505306" indent="-252653" lvl="1">
              <a:lnSpc>
                <a:spcPts val="4751"/>
              </a:lnSpc>
              <a:buFont typeface="Arial"/>
              <a:buChar char="•"/>
            </a:pPr>
            <a:r>
              <a:rPr lang="en-US" sz="2340">
                <a:solidFill>
                  <a:srgbClr val="804F3B"/>
                </a:solidFill>
                <a:latin typeface="Canva Sans"/>
                <a:ea typeface="Canva Sans"/>
                <a:cs typeface="Canva Sans"/>
                <a:sym typeface="Canva Sans"/>
              </a:rPr>
              <a:t> </a:t>
            </a:r>
            <a:r>
              <a:rPr lang="en-US" b="true" sz="2340" u="sng">
                <a:solidFill>
                  <a:srgbClr val="804F3B"/>
                </a:solidFill>
                <a:latin typeface="Canva Sans Bold"/>
                <a:ea typeface="Canva Sans Bold"/>
                <a:cs typeface="Canva Sans Bold"/>
                <a:sym typeface="Canva Sans Bold"/>
              </a:rPr>
              <a:t>Data Augmentation:</a:t>
            </a:r>
            <a:r>
              <a:rPr lang="en-US" b="true" sz="2340">
                <a:solidFill>
                  <a:srgbClr val="804F3B"/>
                </a:solidFill>
                <a:latin typeface="Canva Sans Bold"/>
                <a:ea typeface="Canva Sans Bold"/>
                <a:cs typeface="Canva Sans Bold"/>
                <a:sym typeface="Canva Sans Bold"/>
              </a:rPr>
              <a:t> </a:t>
            </a:r>
          </a:p>
          <a:p>
            <a:pPr algn="just" marL="1010613" indent="-336871" lvl="2">
              <a:lnSpc>
                <a:spcPts val="4751"/>
              </a:lnSpc>
              <a:buFont typeface="Arial"/>
              <a:buChar char="⚬"/>
            </a:pPr>
            <a:r>
              <a:rPr lang="en-US" sz="2340">
                <a:solidFill>
                  <a:srgbClr val="804F3B"/>
                </a:solidFill>
                <a:latin typeface="Canva Sans"/>
                <a:ea typeface="Canva Sans"/>
                <a:cs typeface="Canva Sans"/>
                <a:sym typeface="Canva Sans"/>
              </a:rPr>
              <a:t>To increase the diversity of the training data and prevent overfitting.</a:t>
            </a:r>
          </a:p>
          <a:p>
            <a:pPr algn="just">
              <a:lnSpc>
                <a:spcPts val="4751"/>
              </a:lnSpc>
            </a:pPr>
            <a:r>
              <a:rPr lang="en-US" b="true" sz="2340" u="sng">
                <a:solidFill>
                  <a:srgbClr val="804F3B"/>
                </a:solidFill>
                <a:latin typeface="Canva Sans Bold"/>
                <a:ea typeface="Canva Sans Bold"/>
                <a:cs typeface="Canva Sans Bold"/>
                <a:sym typeface="Canva Sans Bold"/>
              </a:rPr>
              <a:t>Dat</a:t>
            </a:r>
            <a:r>
              <a:rPr lang="en-US" b="true" sz="2340" u="sng">
                <a:solidFill>
                  <a:srgbClr val="804F3B"/>
                </a:solidFill>
                <a:latin typeface="Canva Sans Bold"/>
                <a:ea typeface="Canva Sans Bold"/>
                <a:cs typeface="Canva Sans Bold"/>
                <a:sym typeface="Canva Sans Bold"/>
              </a:rPr>
              <a:t>aset Overview</a:t>
            </a:r>
          </a:p>
          <a:p>
            <a:pPr algn="just" marL="505306" indent="-252653" lvl="1">
              <a:lnSpc>
                <a:spcPts val="4751"/>
              </a:lnSpc>
              <a:buFont typeface="Arial"/>
              <a:buChar char="•"/>
            </a:pPr>
            <a:r>
              <a:rPr lang="en-US" sz="2340">
                <a:solidFill>
                  <a:srgbClr val="804F3B"/>
                </a:solidFill>
                <a:latin typeface="Canva Sans"/>
                <a:ea typeface="Canva Sans"/>
                <a:cs typeface="Canva Sans"/>
                <a:sym typeface="Canva Sans"/>
              </a:rPr>
              <a:t>Total images: 1356</a:t>
            </a:r>
          </a:p>
          <a:p>
            <a:pPr algn="just" marL="505306" indent="-252653" lvl="1">
              <a:lnSpc>
                <a:spcPts val="4751"/>
              </a:lnSpc>
              <a:buFont typeface="Arial"/>
              <a:buChar char="•"/>
            </a:pPr>
            <a:r>
              <a:rPr lang="en-US" sz="2340">
                <a:solidFill>
                  <a:srgbClr val="804F3B"/>
                </a:solidFill>
                <a:latin typeface="Canva Sans"/>
                <a:ea typeface="Canva Sans"/>
                <a:cs typeface="Canva Sans"/>
                <a:sym typeface="Canva Sans"/>
              </a:rPr>
              <a:t>Classes: Drone and Non-Drone</a:t>
            </a:r>
          </a:p>
          <a:p>
            <a:pPr algn="just">
              <a:lnSpc>
                <a:spcPts val="4751"/>
              </a:lnSpc>
            </a:pPr>
          </a:p>
        </p:txBody>
      </p:sp>
      <p:sp>
        <p:nvSpPr>
          <p:cNvPr name="TextBox 8" id="8"/>
          <p:cNvSpPr txBox="true"/>
          <p:nvPr/>
        </p:nvSpPr>
        <p:spPr>
          <a:xfrm rot="5400000">
            <a:off x="15944072" y="1723050"/>
            <a:ext cx="3188266" cy="984860"/>
          </a:xfrm>
          <a:prstGeom prst="rect">
            <a:avLst/>
          </a:prstGeom>
        </p:spPr>
        <p:txBody>
          <a:bodyPr anchor="t" rtlCol="false" tIns="0" lIns="0" bIns="0" rIns="0">
            <a:spAutoFit/>
          </a:bodyPr>
          <a:lstStyle/>
          <a:p>
            <a:pPr algn="ctr">
              <a:lnSpc>
                <a:spcPts val="3991"/>
              </a:lnSpc>
            </a:pPr>
            <a:r>
              <a:rPr lang="en-US" sz="2850">
                <a:solidFill>
                  <a:srgbClr val="804F3B"/>
                </a:solidFill>
                <a:latin typeface="Canva Sans"/>
                <a:ea typeface="Canva Sans"/>
                <a:cs typeface="Canva Sans"/>
                <a:sym typeface="Canva Sans"/>
              </a:rPr>
              <a:t>30th November</a:t>
            </a:r>
          </a:p>
          <a:p>
            <a:pPr algn="ctr">
              <a:lnSpc>
                <a:spcPts val="3991"/>
              </a:lnSpc>
            </a:pPr>
            <a:r>
              <a:rPr lang="en-US" sz="2850">
                <a:solidFill>
                  <a:srgbClr val="804F3B"/>
                </a:solidFill>
                <a:latin typeface="Canva Sans"/>
                <a:ea typeface="Canva Sans"/>
                <a:cs typeface="Canva Sans"/>
                <a:sym typeface="Canva Sans"/>
              </a:rPr>
              <a:t>2024</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DAGTn3AILfM</dc:identifier>
  <dcterms:modified xsi:type="dcterms:W3CDTF">2011-08-01T06:04:30Z</dcterms:modified>
  <cp:revision>1</cp:revision>
  <dc:title>Brown Monochrome Simple Minimalist Research Project Final Defense Presentation Template</dc:title>
</cp:coreProperties>
</file>